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60" r:id="rId4"/>
    <p:sldId id="262" r:id="rId5"/>
    <p:sldId id="266" r:id="rId6"/>
    <p:sldId id="270" r:id="rId7"/>
    <p:sldId id="263" r:id="rId8"/>
    <p:sldId id="264" r:id="rId9"/>
  </p:sldIdLst>
  <p:sldSz cx="9144000" cy="6858000" type="screen4x3"/>
  <p:notesSz cx="6888163" cy="10021888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CCFF"/>
    <a:srgbClr val="CCFFFF"/>
    <a:srgbClr val="DDE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ga\Desktop\SurveyReport-3659127-11-15-2013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ga\Desktop\SurveyReport-3659127-11-15-2013%20(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ga\Desktop\SurveyReport-3659127-11-15-2013%20(1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ga\Desktop\SurveyReport-3659127-11-15-2013%20(1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ga\Desktop\SurveyReport-3659127-11-15-2013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'Q1 - Q6'!$A$4:$A$13</c:f>
              <c:strCache>
                <c:ptCount val="10"/>
                <c:pt idx="0">
                  <c:v>10. RS</c:v>
                </c:pt>
                <c:pt idx="1">
                  <c:v>10.SAG</c:v>
                </c:pt>
                <c:pt idx="2">
                  <c:v>10.SHJ</c:v>
                </c:pt>
                <c:pt idx="3">
                  <c:v>9.DS</c:v>
                </c:pt>
                <c:pt idx="4">
                  <c:v>9.KH</c:v>
                </c:pt>
                <c:pt idx="5">
                  <c:v>9.MM</c:v>
                </c:pt>
                <c:pt idx="6">
                  <c:v>8.HS</c:v>
                </c:pt>
                <c:pt idx="7">
                  <c:v>8.MA</c:v>
                </c:pt>
                <c:pt idx="8">
                  <c:v>7.BA</c:v>
                </c:pt>
                <c:pt idx="9">
                  <c:v>7.MIM</c:v>
                </c:pt>
              </c:strCache>
            </c:strRef>
          </c:cat>
          <c:val>
            <c:numRef>
              <c:f>'Q1 - Q6'!$B$4:$B$13</c:f>
              <c:numCache>
                <c:formatCode>General</c:formatCode>
                <c:ptCount val="10"/>
                <c:pt idx="0">
                  <c:v>23</c:v>
                </c:pt>
                <c:pt idx="1">
                  <c:v>22</c:v>
                </c:pt>
                <c:pt idx="2">
                  <c:v>33</c:v>
                </c:pt>
                <c:pt idx="3">
                  <c:v>13</c:v>
                </c:pt>
                <c:pt idx="4">
                  <c:v>9</c:v>
                </c:pt>
                <c:pt idx="5">
                  <c:v>5</c:v>
                </c:pt>
                <c:pt idx="6">
                  <c:v>10</c:v>
                </c:pt>
                <c:pt idx="7">
                  <c:v>9</c:v>
                </c:pt>
                <c:pt idx="8">
                  <c:v>20</c:v>
                </c:pt>
                <c:pt idx="9">
                  <c:v>16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'Q1 - Q6'!$A$4:$A$13</c:f>
              <c:strCache>
                <c:ptCount val="10"/>
                <c:pt idx="0">
                  <c:v>10. RS</c:v>
                </c:pt>
                <c:pt idx="1">
                  <c:v>10.SAG</c:v>
                </c:pt>
                <c:pt idx="2">
                  <c:v>10.SHJ</c:v>
                </c:pt>
                <c:pt idx="3">
                  <c:v>9.DS</c:v>
                </c:pt>
                <c:pt idx="4">
                  <c:v>9.KH</c:v>
                </c:pt>
                <c:pt idx="5">
                  <c:v>9.MM</c:v>
                </c:pt>
                <c:pt idx="6">
                  <c:v>8.HS</c:v>
                </c:pt>
                <c:pt idx="7">
                  <c:v>8.MA</c:v>
                </c:pt>
                <c:pt idx="8">
                  <c:v>7.BA</c:v>
                </c:pt>
                <c:pt idx="9">
                  <c:v>7.MIM</c:v>
                </c:pt>
              </c:strCache>
            </c:strRef>
          </c:cat>
          <c:val>
            <c:numRef>
              <c:f>'Q1 - Q6'!$C$4:$C$13</c:f>
              <c:numCache>
                <c:formatCode>0.00%</c:formatCode>
                <c:ptCount val="10"/>
                <c:pt idx="0">
                  <c:v>0.14375000000000004</c:v>
                </c:pt>
                <c:pt idx="1">
                  <c:v>0.13750000000000001</c:v>
                </c:pt>
                <c:pt idx="2">
                  <c:v>0.20625000000000004</c:v>
                </c:pt>
                <c:pt idx="3">
                  <c:v>8.1250000000000044E-2</c:v>
                </c:pt>
                <c:pt idx="4">
                  <c:v>5.6250000000000001E-2</c:v>
                </c:pt>
                <c:pt idx="5">
                  <c:v>3.1250000000000028E-2</c:v>
                </c:pt>
                <c:pt idx="6">
                  <c:v>6.2500000000000056E-2</c:v>
                </c:pt>
                <c:pt idx="7">
                  <c:v>5.6250000000000001E-2</c:v>
                </c:pt>
                <c:pt idx="8">
                  <c:v>0.125</c:v>
                </c:pt>
                <c:pt idx="9">
                  <c:v>0.1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17404502484919"/>
          <c:y val="0.16846830315757272"/>
          <c:w val="0.58874958771012809"/>
          <c:h val="0.76723670047590342"/>
        </c:manualLayout>
      </c:layout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-0.19166194950566781"/>
                  <c:y val="0.1184255541271429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Strákar</a:t>
                    </a:r>
                    <a:r>
                      <a:rPr lang="en-US"/>
                      <a:t>
35%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8917697538923975"/>
                  <c:y val="-0.20388056529874088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Stelpur</a:t>
                    </a:r>
                    <a:r>
                      <a:rPr lang="en-US"/>
                      <a:t>
65%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'Q1 - Q6'!$A$24:$A$26</c:f>
              <c:strCache>
                <c:ptCount val="3"/>
                <c:pt idx="0">
                  <c:v>Kyn</c:v>
                </c:pt>
                <c:pt idx="1">
                  <c:v>Strákur</c:v>
                </c:pt>
                <c:pt idx="2">
                  <c:v>Stelpa</c:v>
                </c:pt>
              </c:strCache>
            </c:strRef>
          </c:cat>
          <c:val>
            <c:numRef>
              <c:f>'Q1 - Q6'!$B$24:$B$26</c:f>
              <c:numCache>
                <c:formatCode>General</c:formatCode>
                <c:ptCount val="3"/>
                <c:pt idx="1">
                  <c:v>56</c:v>
                </c:pt>
                <c:pt idx="2">
                  <c:v>104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'Q1 - Q6'!$A$24:$A$26</c:f>
              <c:strCache>
                <c:ptCount val="3"/>
                <c:pt idx="0">
                  <c:v>Kyn</c:v>
                </c:pt>
                <c:pt idx="1">
                  <c:v>Strákur</c:v>
                </c:pt>
                <c:pt idx="2">
                  <c:v>Stelpa</c:v>
                </c:pt>
              </c:strCache>
            </c:strRef>
          </c:cat>
          <c:val>
            <c:numRef>
              <c:f>'Q1 - Q6'!$C$24:$C$26</c:f>
              <c:numCache>
                <c:formatCode>0.00%</c:formatCode>
                <c:ptCount val="3"/>
                <c:pt idx="1">
                  <c:v>0.3500000000000002</c:v>
                </c:pt>
                <c:pt idx="2">
                  <c:v>0.65000000000000058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is-I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'Q1 - Q6'!$A$38:$A$43</c:f>
              <c:strCache>
                <c:ptCount val="6"/>
                <c:pt idx="0">
                  <c:v>Nemandi sjálfur</c:v>
                </c:pt>
                <c:pt idx="1">
                  <c:v>Kennari</c:v>
                </c:pt>
                <c:pt idx="2">
                  <c:v>Stjórnandi</c:v>
                </c:pt>
                <c:pt idx="3">
                  <c:v>Hjúkrunarfræðingur</c:v>
                </c:pt>
                <c:pt idx="4">
                  <c:v>Foreldri</c:v>
                </c:pt>
                <c:pt idx="5">
                  <c:v>Annar</c:v>
                </c:pt>
              </c:strCache>
            </c:strRef>
          </c:cat>
          <c:val>
            <c:numRef>
              <c:f>'Q1 - Q6'!$B$38:$B$43</c:f>
              <c:numCache>
                <c:formatCode>General</c:formatCode>
                <c:ptCount val="6"/>
                <c:pt idx="0">
                  <c:v>68</c:v>
                </c:pt>
                <c:pt idx="1">
                  <c:v>23</c:v>
                </c:pt>
                <c:pt idx="2">
                  <c:v>13</c:v>
                </c:pt>
                <c:pt idx="3">
                  <c:v>0</c:v>
                </c:pt>
                <c:pt idx="4">
                  <c:v>33</c:v>
                </c:pt>
                <c:pt idx="5">
                  <c:v>23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'Q1 - Q6'!$A$38:$A$43</c:f>
              <c:strCache>
                <c:ptCount val="6"/>
                <c:pt idx="0">
                  <c:v>Nemandi sjálfur</c:v>
                </c:pt>
                <c:pt idx="1">
                  <c:v>Kennari</c:v>
                </c:pt>
                <c:pt idx="2">
                  <c:v>Stjórnandi</c:v>
                </c:pt>
                <c:pt idx="3">
                  <c:v>Hjúkrunarfræðingur</c:v>
                </c:pt>
                <c:pt idx="4">
                  <c:v>Foreldri</c:v>
                </c:pt>
                <c:pt idx="5">
                  <c:v>Annar</c:v>
                </c:pt>
              </c:strCache>
            </c:strRef>
          </c:cat>
          <c:val>
            <c:numRef>
              <c:f>'Q1 - Q6'!$C$38:$C$43</c:f>
              <c:numCache>
                <c:formatCode>0.00%</c:formatCode>
                <c:ptCount val="6"/>
                <c:pt idx="0">
                  <c:v>0.40397350993377495</c:v>
                </c:pt>
                <c:pt idx="1">
                  <c:v>0.15231788079470207</c:v>
                </c:pt>
                <c:pt idx="2">
                  <c:v>7.2847682119205323E-2</c:v>
                </c:pt>
                <c:pt idx="3">
                  <c:v>0</c:v>
                </c:pt>
                <c:pt idx="4">
                  <c:v>0.21854304635761596</c:v>
                </c:pt>
                <c:pt idx="5">
                  <c:v>0.15231788079470207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319659677453264E-2"/>
          <c:y val="0.15068275242144821"/>
          <c:w val="0.57305588418103692"/>
          <c:h val="0.6425172034757084"/>
        </c:manualLayout>
      </c:layout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'Q1 - Q6'!$A$79:$A$97</c:f>
              <c:strCache>
                <c:ptCount val="19"/>
                <c:pt idx="0">
                  <c:v>Náms- og starfsval</c:v>
                </c:pt>
                <c:pt idx="1">
                  <c:v>Áhugasviðskönnun</c:v>
                </c:pt>
                <c:pt idx="2">
                  <c:v>Námsörðugleikar</c:v>
                </c:pt>
                <c:pt idx="3">
                  <c:v>Námsleiði</c:v>
                </c:pt>
                <c:pt idx="4">
                  <c:v>Sjálfsmyndin</c:v>
                </c:pt>
                <c:pt idx="5">
                  <c:v>Námstækni</c:v>
                </c:pt>
                <c:pt idx="6">
                  <c:v>Einbeitingarskortur</c:v>
                </c:pt>
                <c:pt idx="7">
                  <c:v>Skipulag náms</c:v>
                </c:pt>
                <c:pt idx="8">
                  <c:v>Kvíði</c:v>
                </c:pt>
                <c:pt idx="9">
                  <c:v>Sértækur námsvandi</c:v>
                </c:pt>
                <c:pt idx="10">
                  <c:v>Hegðunarvandi</c:v>
                </c:pt>
                <c:pt idx="11">
                  <c:v>Félagslegur vandi</c:v>
                </c:pt>
                <c:pt idx="12">
                  <c:v>Skólasókn</c:v>
                </c:pt>
                <c:pt idx="13">
                  <c:v>Tilfinningavandi</c:v>
                </c:pt>
                <c:pt idx="14">
                  <c:v>Stríðni</c:v>
                </c:pt>
                <c:pt idx="15">
                  <c:v>Einelti</c:v>
                </c:pt>
                <c:pt idx="16">
                  <c:v>Samskiptavandi</c:v>
                </c:pt>
                <c:pt idx="17">
                  <c:v>Nýnemaviðtal/eftirfylgni</c:v>
                </c:pt>
                <c:pt idx="18">
                  <c:v>Annað</c:v>
                </c:pt>
              </c:strCache>
            </c:strRef>
          </c:cat>
          <c:val>
            <c:numRef>
              <c:f>'Q1 - Q6'!$B$79:$B$97</c:f>
              <c:numCache>
                <c:formatCode>General</c:formatCode>
                <c:ptCount val="19"/>
                <c:pt idx="0">
                  <c:v>43</c:v>
                </c:pt>
                <c:pt idx="1">
                  <c:v>3</c:v>
                </c:pt>
                <c:pt idx="2">
                  <c:v>9</c:v>
                </c:pt>
                <c:pt idx="3">
                  <c:v>4</c:v>
                </c:pt>
                <c:pt idx="4">
                  <c:v>22</c:v>
                </c:pt>
                <c:pt idx="5">
                  <c:v>5</c:v>
                </c:pt>
                <c:pt idx="6">
                  <c:v>3</c:v>
                </c:pt>
                <c:pt idx="7">
                  <c:v>8</c:v>
                </c:pt>
                <c:pt idx="8">
                  <c:v>24</c:v>
                </c:pt>
                <c:pt idx="9">
                  <c:v>20</c:v>
                </c:pt>
                <c:pt idx="10">
                  <c:v>13</c:v>
                </c:pt>
                <c:pt idx="11">
                  <c:v>21</c:v>
                </c:pt>
                <c:pt idx="12">
                  <c:v>1</c:v>
                </c:pt>
                <c:pt idx="13">
                  <c:v>18</c:v>
                </c:pt>
                <c:pt idx="14">
                  <c:v>7</c:v>
                </c:pt>
                <c:pt idx="15">
                  <c:v>9</c:v>
                </c:pt>
                <c:pt idx="16">
                  <c:v>23</c:v>
                </c:pt>
                <c:pt idx="17">
                  <c:v>9</c:v>
                </c:pt>
                <c:pt idx="18">
                  <c:v>11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'Q1 - Q6'!$A$79:$A$97</c:f>
              <c:strCache>
                <c:ptCount val="19"/>
                <c:pt idx="0">
                  <c:v>Náms- og starfsval</c:v>
                </c:pt>
                <c:pt idx="1">
                  <c:v>Áhugasviðskönnun</c:v>
                </c:pt>
                <c:pt idx="2">
                  <c:v>Námsörðugleikar</c:v>
                </c:pt>
                <c:pt idx="3">
                  <c:v>Námsleiði</c:v>
                </c:pt>
                <c:pt idx="4">
                  <c:v>Sjálfsmyndin</c:v>
                </c:pt>
                <c:pt idx="5">
                  <c:v>Námstækni</c:v>
                </c:pt>
                <c:pt idx="6">
                  <c:v>Einbeitingarskortur</c:v>
                </c:pt>
                <c:pt idx="7">
                  <c:v>Skipulag náms</c:v>
                </c:pt>
                <c:pt idx="8">
                  <c:v>Kvíði</c:v>
                </c:pt>
                <c:pt idx="9">
                  <c:v>Sértækur námsvandi</c:v>
                </c:pt>
                <c:pt idx="10">
                  <c:v>Hegðunarvandi</c:v>
                </c:pt>
                <c:pt idx="11">
                  <c:v>Félagslegur vandi</c:v>
                </c:pt>
                <c:pt idx="12">
                  <c:v>Skólasókn</c:v>
                </c:pt>
                <c:pt idx="13">
                  <c:v>Tilfinningavandi</c:v>
                </c:pt>
                <c:pt idx="14">
                  <c:v>Stríðni</c:v>
                </c:pt>
                <c:pt idx="15">
                  <c:v>Einelti</c:v>
                </c:pt>
                <c:pt idx="16">
                  <c:v>Samskiptavandi</c:v>
                </c:pt>
                <c:pt idx="17">
                  <c:v>Nýnemaviðtal/eftirfylgni</c:v>
                </c:pt>
                <c:pt idx="18">
                  <c:v>Annað</c:v>
                </c:pt>
              </c:strCache>
            </c:strRef>
          </c:cat>
          <c:val>
            <c:numRef>
              <c:f>'Q1 - Q6'!$C$79:$C$97</c:f>
              <c:numCache>
                <c:formatCode>0.00%</c:formatCode>
                <c:ptCount val="19"/>
                <c:pt idx="0">
                  <c:v>0.16996047430830041</c:v>
                </c:pt>
                <c:pt idx="1">
                  <c:v>1.1857707509881422E-2</c:v>
                </c:pt>
                <c:pt idx="2">
                  <c:v>3.5573122529644306E-2</c:v>
                </c:pt>
                <c:pt idx="3">
                  <c:v>1.5810276679841896E-2</c:v>
                </c:pt>
                <c:pt idx="4">
                  <c:v>8.6956521739130516E-2</c:v>
                </c:pt>
                <c:pt idx="5">
                  <c:v>1.97628458498024E-2</c:v>
                </c:pt>
                <c:pt idx="6">
                  <c:v>1.1857707509881422E-2</c:v>
                </c:pt>
                <c:pt idx="7">
                  <c:v>3.1620553359683785E-2</c:v>
                </c:pt>
                <c:pt idx="8">
                  <c:v>9.4861660079051502E-2</c:v>
                </c:pt>
                <c:pt idx="9">
                  <c:v>7.9051383399209488E-2</c:v>
                </c:pt>
                <c:pt idx="10">
                  <c:v>5.1383399209486202E-2</c:v>
                </c:pt>
                <c:pt idx="11">
                  <c:v>8.3003952569170064E-2</c:v>
                </c:pt>
                <c:pt idx="12">
                  <c:v>3.952569169960474E-3</c:v>
                </c:pt>
                <c:pt idx="13">
                  <c:v>7.1146245059288543E-2</c:v>
                </c:pt>
                <c:pt idx="14">
                  <c:v>2.7667984189723362E-2</c:v>
                </c:pt>
                <c:pt idx="15">
                  <c:v>3.5573122529644306E-2</c:v>
                </c:pt>
                <c:pt idx="16">
                  <c:v>9.0909090909091037E-2</c:v>
                </c:pt>
                <c:pt idx="17">
                  <c:v>3.5573122529644306E-2</c:v>
                </c:pt>
                <c:pt idx="18">
                  <c:v>4.3478260869565223E-2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496360673729857"/>
          <c:y val="0.27371334747024889"/>
          <c:w val="0.57863517172790668"/>
          <c:h val="0.69603940946980192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is-I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'Q1 - Q6'!$A$120:$A$123</c:f>
              <c:strCache>
                <c:ptCount val="4"/>
                <c:pt idx="0">
                  <c:v>Ágúst</c:v>
                </c:pt>
                <c:pt idx="1">
                  <c:v>September</c:v>
                </c:pt>
                <c:pt idx="2">
                  <c:v>Október</c:v>
                </c:pt>
                <c:pt idx="3">
                  <c:v>Nóvember</c:v>
                </c:pt>
              </c:strCache>
            </c:strRef>
          </c:cat>
          <c:val>
            <c:numRef>
              <c:f>'Q1 - Q6'!$B$120:$B$123</c:f>
              <c:numCache>
                <c:formatCode>General</c:formatCode>
                <c:ptCount val="4"/>
                <c:pt idx="0">
                  <c:v>5</c:v>
                </c:pt>
                <c:pt idx="1">
                  <c:v>54</c:v>
                </c:pt>
                <c:pt idx="2">
                  <c:v>70</c:v>
                </c:pt>
                <c:pt idx="3">
                  <c:v>31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'Q1 - Q6'!$A$120:$A$123</c:f>
              <c:strCache>
                <c:ptCount val="4"/>
                <c:pt idx="0">
                  <c:v>Ágúst</c:v>
                </c:pt>
                <c:pt idx="1">
                  <c:v>September</c:v>
                </c:pt>
                <c:pt idx="2">
                  <c:v>Október</c:v>
                </c:pt>
                <c:pt idx="3">
                  <c:v>Nóvember</c:v>
                </c:pt>
              </c:strCache>
            </c:strRef>
          </c:cat>
          <c:val>
            <c:numRef>
              <c:f>'Q1 - Q6'!$C$120:$C$123</c:f>
              <c:numCache>
                <c:formatCode>0.00%</c:formatCode>
                <c:ptCount val="4"/>
                <c:pt idx="0">
                  <c:v>3.125E-2</c:v>
                </c:pt>
                <c:pt idx="1">
                  <c:v>0.33750000000000036</c:v>
                </c:pt>
                <c:pt idx="2">
                  <c:v>0.43750000000000022</c:v>
                </c:pt>
                <c:pt idx="3">
                  <c:v>0.19375000000000001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6490154292620682"/>
          <c:y val="1.9792486825135369E-3"/>
          <c:w val="0.21193885303428694"/>
          <c:h val="0.23433064603127834"/>
        </c:manualLayout>
      </c:layout>
      <c:overlay val="0"/>
      <c:txPr>
        <a:bodyPr/>
        <a:lstStyle/>
        <a:p>
          <a:pPr>
            <a:defRPr sz="1400"/>
          </a:pPr>
          <a:endParaRPr lang="is-I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5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l">
              <a:defRPr sz="13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1" cy="501095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r">
              <a:defRPr sz="1300"/>
            </a:lvl1pPr>
          </a:lstStyle>
          <a:p>
            <a:fld id="{AFA82263-07B6-4080-8168-11341E1663D0}" type="datetimeFigureOut">
              <a:rPr lang="is-IS" smtClean="0"/>
              <a:pPr/>
              <a:t>15.1.2014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9054"/>
            <a:ext cx="2984871" cy="501095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l">
              <a:defRPr sz="1300"/>
            </a:lvl1pPr>
          </a:lstStyle>
          <a:p>
            <a:r>
              <a:rPr lang="is-IS" smtClean="0"/>
              <a:t>Olga Sveinbjörnsdóttir                                                  MA náms- og starfsráðgjafi Vallaskóla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9" y="9519054"/>
            <a:ext cx="2984871" cy="501095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r">
              <a:defRPr sz="1300"/>
            </a:lvl1pPr>
          </a:lstStyle>
          <a:p>
            <a:fld id="{9F641D58-28C4-4DB8-9CED-094046B549E5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3181551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5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l">
              <a:defRPr sz="13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1095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r">
              <a:defRPr sz="1300"/>
            </a:lvl1pPr>
          </a:lstStyle>
          <a:p>
            <a:fld id="{9F8EFC1A-3733-4891-9B81-C9FFB7A2198E}" type="datetimeFigureOut">
              <a:rPr lang="is-IS" smtClean="0"/>
              <a:pPr/>
              <a:t>15.1.2014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0" tIns="48310" rIns="96620" bIns="4831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0" tIns="48310" rIns="96620" bIns="4831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5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l">
              <a:defRPr sz="1300"/>
            </a:lvl1pPr>
          </a:lstStyle>
          <a:p>
            <a:r>
              <a:rPr lang="is-IS" smtClean="0"/>
              <a:t>Olga Sveinbjörnsdóttir                                                  MA náms- og starfsráðgjafi Vallaskóla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9054"/>
            <a:ext cx="2984871" cy="501095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r">
              <a:defRPr sz="1300"/>
            </a:lvl1pPr>
          </a:lstStyle>
          <a:p>
            <a:fld id="{AD08C90A-8076-4555-A7BC-BE1FC981A58E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9643377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8C90A-8076-4555-A7BC-BE1FC981A58E}" type="slidenum">
              <a:rPr lang="is-IS" smtClean="0"/>
              <a:pPr/>
              <a:t>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Olga Sveinbjörnsdóttir                                                  MA náms- og starfsráðgjafi Vallaskóla</a:t>
            </a:r>
            <a:endParaRPr lang="is-I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s-IS" smtClean="0"/>
              <a:t>Olga Sveinbjörnsdóttir                                                  MA náms- og starfsráðgjafi Vallaskóla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08C90A-8076-4555-A7BC-BE1FC981A58E}" type="slidenum">
              <a:rPr lang="is-IS" smtClean="0"/>
              <a:pPr/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68519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6D5D41-33F8-45DF-9C05-076076CD3815}" type="datetime1">
              <a:rPr lang="is-IS" smtClean="0"/>
              <a:t>15.1.2014</a:t>
            </a:fld>
            <a:endParaRPr lang="is-I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s-IS" smtClean="0"/>
              <a:t>Olga Sveinbjörnsdóttir                                     MA náms- og starfsráðgjafi Vallaskóla.- Haustönn 2013</a:t>
            </a:r>
            <a:endParaRPr lang="is-I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8BF458-C2DB-438A-8324-D61EB044C9D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B448D-D330-4C05-B708-FEFA03B03E71}" type="datetime1">
              <a:rPr lang="is-IS" smtClean="0"/>
              <a:t>15.1.2014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s-IS" smtClean="0"/>
              <a:t>Olga Sveinbjörnsdóttir                                     MA náms- og starfsráðgjafi Vallaskóla.- Haustönn 2013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BF458-C2DB-438A-8324-D61EB044C9D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2F379-0F8C-4A3C-98A3-F630A9EA8939}" type="datetime1">
              <a:rPr lang="is-IS" smtClean="0"/>
              <a:t>15.1.2014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s-IS" smtClean="0"/>
              <a:t>Olga Sveinbjörnsdóttir                                     MA náms- og starfsráðgjafi Vallaskóla.- Haustönn 2013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BF458-C2DB-438A-8324-D61EB044C9D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78C9E-5FFE-40BE-9457-756B21A81C28}" type="datetime1">
              <a:rPr lang="is-IS" smtClean="0"/>
              <a:t>15.1.2014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s-IS" smtClean="0"/>
              <a:t>Olga Sveinbjörnsdóttir                                     MA náms- og starfsráðgjafi Vallaskóla.- Haustönn 2013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BF458-C2DB-438A-8324-D61EB044C9DC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032BD-B879-4202-8228-C383373AAE51}" type="datetime1">
              <a:rPr lang="is-IS" smtClean="0"/>
              <a:t>15.1.2014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s-IS" smtClean="0"/>
              <a:t>Olga Sveinbjörnsdóttir                                     MA náms- og starfsráðgjafi Vallaskóla.- Haustönn 2013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BF458-C2DB-438A-8324-D61EB044C9DC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2DEEA7-1784-461B-888C-20763ECD442C}" type="datetime1">
              <a:rPr lang="is-IS" smtClean="0"/>
              <a:t>15.1.2014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s-IS" smtClean="0"/>
              <a:t>Olga Sveinbjörnsdóttir                                     MA náms- og starfsráðgjafi Vallaskóla.- Haustönn 2013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BF458-C2DB-438A-8324-D61EB044C9DC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D4E05A-4289-43A4-9F39-4221941370E5}" type="datetime1">
              <a:rPr lang="is-IS" smtClean="0"/>
              <a:t>15.1.2014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s-IS" smtClean="0"/>
              <a:t>Olga Sveinbjörnsdóttir                                     MA náms- og starfsráðgjafi Vallaskóla.- Haustönn 2013</a:t>
            </a:r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BF458-C2DB-438A-8324-D61EB044C9D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84853-B66D-40AF-9E2E-7787145A444C}" type="datetime1">
              <a:rPr lang="is-IS" smtClean="0"/>
              <a:t>15.1.2014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s-IS" smtClean="0"/>
              <a:t>Olga Sveinbjörnsdóttir                                     MA náms- og starfsráðgjafi Vallaskóla.- Haustönn 2013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BF458-C2DB-438A-8324-D61EB044C9DC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10484-8B9C-4F6F-9625-785D617FEB7F}" type="datetime1">
              <a:rPr lang="is-IS" smtClean="0"/>
              <a:t>15.1.2014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s-IS" smtClean="0"/>
              <a:t>Olga Sveinbjörnsdóttir                                     MA náms- og starfsráðgjafi Vallaskóla.- Haustönn 2013</a:t>
            </a:r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BF458-C2DB-438A-8324-D61EB044C9D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4AAF67E-C6E3-44D7-AB2C-FAFD825194E9}" type="datetime1">
              <a:rPr lang="is-IS" smtClean="0"/>
              <a:t>15.1.2014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s-IS" smtClean="0"/>
              <a:t>Olga Sveinbjörnsdóttir                                     MA náms- og starfsráðgjafi Vallaskóla.- Haustönn 2013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BF458-C2DB-438A-8324-D61EB044C9D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DD125A-3155-49C8-8B0E-9C257A1D646B}" type="datetime1">
              <a:rPr lang="is-IS" smtClean="0"/>
              <a:t>15.1.2014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s-IS" smtClean="0"/>
              <a:t>Olga Sveinbjörnsdóttir                                     MA náms- og starfsráðgjafi Vallaskóla.- Haustönn 2013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8BF458-C2DB-438A-8324-D61EB044C9DC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FAA0C2-0AD3-40BA-B7AF-DE528F88A1C0}" type="datetime1">
              <a:rPr lang="is-IS" smtClean="0"/>
              <a:t>15.1.2014</a:t>
            </a:fld>
            <a:endParaRPr lang="is-I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is-IS" smtClean="0"/>
              <a:t>Olga Sveinbjörnsdóttir                                     MA náms- og starfsráðgjafi Vallaskóla.- Haustönn 2013</a:t>
            </a:r>
            <a:endParaRPr lang="is-I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8BF458-C2DB-438A-8324-D61EB044C9DC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829761"/>
          </a:xfrm>
        </p:spPr>
        <p:txBody>
          <a:bodyPr>
            <a:normAutofit/>
          </a:bodyPr>
          <a:lstStyle/>
          <a:p>
            <a:r>
              <a:rPr lang="is-IS" smtClean="0"/>
              <a:t>Tölfræði haustannar </a:t>
            </a:r>
            <a:br>
              <a:rPr lang="is-IS" smtClean="0"/>
            </a:br>
            <a:r>
              <a:rPr lang="is-IS" sz="2700" smtClean="0"/>
              <a:t>uppgjör 15.nóvember 2013</a:t>
            </a:r>
            <a:endParaRPr lang="is-IS" sz="27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smtClean="0"/>
              <a:t>Námsráðgjöf í Vallaskóla </a:t>
            </a:r>
          </a:p>
          <a:p>
            <a:r>
              <a:rPr lang="is-IS" smtClean="0"/>
              <a:t>7.-10. bekkur</a:t>
            </a:r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Olga Sveinbjörnsdóttir                                     MA náms- og starfsráðgjafi Vallaskóla.- Haustönn 2013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F458-C2DB-438A-8324-D61EB044C9DC}" type="slidenum">
              <a:rPr lang="is-IS" smtClean="0"/>
              <a:pPr/>
              <a:t>1</a:t>
            </a:fld>
            <a:endParaRPr lang="is-I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31640" y="1340768"/>
          <a:ext cx="3024335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806489"/>
                <a:gridCol w="1209734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is-I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Fjöldi                                 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Bekkur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 RS</a:t>
                      </a: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14,38%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10.SAG</a:t>
                      </a: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13,75%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10.SHJ</a:t>
                      </a: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20,63%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9.DS</a:t>
                      </a: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8,13%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9.KH</a:t>
                      </a: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5,63%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9.MM</a:t>
                      </a: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3,13%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8.HS</a:t>
                      </a: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6,25%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8.MA</a:t>
                      </a: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5,63%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7.BA</a:t>
                      </a: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12,50%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7.MIM</a:t>
                      </a: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10,00%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Olga Sveinbjörnsdóttir                                     MA náms- og starfsráðgjafi Vallaskóla.- Haustönn 2013</a:t>
            </a:r>
            <a:endParaRPr lang="is-I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s-IS" smtClean="0"/>
              <a:t>   Komur á haustönn eftir bekkjum</a:t>
            </a:r>
            <a:endParaRPr lang="is-I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2915816" y="1124744"/>
          <a:ext cx="7499176" cy="5102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F458-C2DB-438A-8324-D61EB044C9DC}" type="slidenum">
              <a:rPr lang="is-IS" smtClean="0"/>
              <a:pPr/>
              <a:t>2</a:t>
            </a:fld>
            <a:endParaRPr lang="is-I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568485"/>
              </p:ext>
            </p:extLst>
          </p:nvPr>
        </p:nvGraphicFramePr>
        <p:xfrm>
          <a:off x="539552" y="1196752"/>
          <a:ext cx="4680521" cy="4638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234"/>
                <a:gridCol w="1284225"/>
                <a:gridCol w="994885"/>
                <a:gridCol w="915531"/>
                <a:gridCol w="668646"/>
              </a:tblGrid>
              <a:tr h="892899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Q2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baseline="0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   Fjöldi   </a:t>
                      </a:r>
                      <a:br>
                        <a:rPr lang="is-IS" sz="1400" b="1" i="0" u="none" strike="noStrike" baseline="0" dirty="0" smtClean="0">
                          <a:solidFill>
                            <a:srgbClr val="FFFFFF"/>
                          </a:solidFill>
                          <a:latin typeface="Calibri"/>
                        </a:rPr>
                      </a:br>
                      <a:r>
                        <a:rPr lang="is-IS" sz="1400" b="1" i="0" u="none" strike="noStrike" baseline="0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</a:t>
                      </a:r>
                      <a:r>
                        <a:rPr lang="is-IS" sz="1400" b="1" i="0" u="none" strike="noStrike" baseline="0" dirty="0" smtClean="0">
                          <a:solidFill>
                            <a:srgbClr val="FFFFFF"/>
                          </a:solidFill>
                          <a:latin typeface="Calibri"/>
                        </a:rPr>
                        <a:t>einstaklinga</a:t>
                      </a:r>
                    </a:p>
                    <a:p>
                      <a:pPr algn="ctr" fontAlgn="b"/>
                      <a:r>
                        <a:rPr lang="is-IS" sz="1400" b="1" i="0" u="none" strike="noStrike" baseline="0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sem komu í viðtal</a:t>
                      </a:r>
                      <a:endParaRPr lang="is-IS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Hlutfall</a:t>
                      </a:r>
                      <a:r>
                        <a:rPr lang="is-IS" sz="1400" b="1" i="0" u="none" strike="noStrike" baseline="0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af heildarfjölda nemenda sem komu í viðtal</a:t>
                      </a:r>
                      <a:endParaRPr lang="is-IS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smtClean="0">
                          <a:solidFill>
                            <a:srgbClr val="FFFFFF"/>
                          </a:solidFill>
                          <a:latin typeface="Calibri"/>
                        </a:rPr>
                        <a:t>     komur</a:t>
                      </a:r>
                      <a:r>
                        <a:rPr lang="is-I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is-IS" sz="1400" b="1" i="0" u="none" strike="noStrike" smtClean="0">
                          <a:solidFill>
                            <a:srgbClr val="FFFFFF"/>
                          </a:solidFill>
                          <a:latin typeface="Calibri"/>
                        </a:rPr>
                        <a:t>                            </a:t>
                      </a:r>
                      <a:endParaRPr lang="is-IS" sz="14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is-IS" sz="1400" b="1" i="0" u="none" strike="noStrike" smtClean="0">
                          <a:solidFill>
                            <a:srgbClr val="FFFFFF"/>
                          </a:solidFill>
                          <a:latin typeface="Calibri"/>
                        </a:rPr>
                        <a:t> % komur</a:t>
                      </a:r>
                      <a:endParaRPr lang="is-IS" sz="14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92899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Kyn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kökurit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92899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Strákar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r>
                        <a:rPr lang="is-IS" sz="1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af 95 nem.</a:t>
                      </a:r>
                      <a:endParaRPr lang="is-IS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  <a:endParaRPr lang="is-I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92899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Stelpur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r>
                        <a:rPr lang="is-IS" sz="1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af 126 nem.</a:t>
                      </a:r>
                      <a:endParaRPr lang="is-IS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41,3%</a:t>
                      </a:r>
                      <a:endParaRPr lang="is-I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65%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92899">
                <a:tc>
                  <a:txBody>
                    <a:bodyPr/>
                    <a:lstStyle/>
                    <a:p>
                      <a:pPr algn="ctr" fontAlgn="b"/>
                      <a:endParaRPr lang="is-IS" sz="14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is-IS" sz="14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is-I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r>
                        <a:rPr lang="is-IS" sz="14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af</a:t>
                      </a:r>
                      <a:r>
                        <a:rPr lang="is-IS" sz="1400" b="1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221 nem.</a:t>
                      </a:r>
                      <a:endParaRPr lang="is-IS" sz="1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39%</a:t>
                      </a:r>
                    </a:p>
                    <a:p>
                      <a:pPr algn="ctr" fontAlgn="b"/>
                      <a:endParaRPr lang="is-I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  <a:p>
                      <a:pPr algn="ctr" fontAlgn="b"/>
                      <a:endParaRPr lang="is-I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Hlutföll milli kynja</a:t>
                      </a:r>
                      <a:r>
                        <a:rPr lang="is-IS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Olga Sveinbjörnsdóttir                                     MA náms- og starfsráðgjafi Vallaskóla.- Haustönn 2013</a:t>
            </a:r>
            <a:endParaRPr lang="is-I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Skipting komufjölda eftir kyni</a:t>
            </a:r>
            <a:endParaRPr lang="is-IS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770063641"/>
              </p:ext>
            </p:extLst>
          </p:nvPr>
        </p:nvGraphicFramePr>
        <p:xfrm>
          <a:off x="4067944" y="764704"/>
          <a:ext cx="572412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F458-C2DB-438A-8324-D61EB044C9DC}" type="slidenum">
              <a:rPr lang="is-IS" smtClean="0"/>
              <a:pPr/>
              <a:t>3</a:t>
            </a:fld>
            <a:endParaRPr lang="is-I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27583" y="1600200"/>
          <a:ext cx="2880321" cy="4205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107"/>
                <a:gridCol w="960107"/>
                <a:gridCol w="960107"/>
              </a:tblGrid>
              <a:tr h="525633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Q3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525633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Nemandi sjálfur</a:t>
                      </a: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  <a:endParaRPr lang="is-I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42,50</a:t>
                      </a:r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/>
                </a:tc>
              </a:tr>
              <a:tr h="525633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Kennari</a:t>
                      </a: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14,38%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25633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Stjórnandi</a:t>
                      </a: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8,13%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25633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Hjúkrunar-fræðingur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b"/>
                </a:tc>
              </a:tr>
              <a:tr h="525633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Foreldri</a:t>
                      </a: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20,63%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25633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Annar</a:t>
                      </a: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14,36%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25633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  <a:endParaRPr lang="is-I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Olga Sveinbjörnsdóttir                                     MA náms- og starfsráðgjafi Vallaskóla.- Haustönn 2013</a:t>
            </a:r>
            <a:endParaRPr lang="is-I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Hver biður um viðtal?</a:t>
            </a:r>
            <a:endParaRPr lang="is-IS"/>
          </a:p>
        </p:txBody>
      </p:sp>
      <p:graphicFrame>
        <p:nvGraphicFramePr>
          <p:cNvPr id="7" name="Chart 6"/>
          <p:cNvGraphicFramePr/>
          <p:nvPr/>
        </p:nvGraphicFramePr>
        <p:xfrm>
          <a:off x="3815408" y="980728"/>
          <a:ext cx="5328592" cy="5335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F458-C2DB-438A-8324-D61EB044C9DC}" type="slidenum">
              <a:rPr lang="is-IS" smtClean="0"/>
              <a:pPr/>
              <a:t>4</a:t>
            </a:fld>
            <a:endParaRPr lang="is-I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3566" y="1709420"/>
          <a:ext cx="8014145" cy="4083184"/>
        </p:xfrm>
        <a:graphic>
          <a:graphicData uri="http://schemas.openxmlformats.org/drawingml/2006/table">
            <a:tbl>
              <a:tblPr/>
              <a:tblGrid>
                <a:gridCol w="861008"/>
                <a:gridCol w="693865"/>
                <a:gridCol w="965329"/>
                <a:gridCol w="884885"/>
                <a:gridCol w="1045773"/>
                <a:gridCol w="980261"/>
                <a:gridCol w="861008"/>
                <a:gridCol w="861008"/>
                <a:gridCol w="861008"/>
              </a:tblGrid>
              <a:tr h="730132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4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 [Q3] Hver biður um viðtal?</a:t>
                      </a:r>
                      <a:endParaRPr lang="is-I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</a:tr>
              <a:tr h="917440">
                <a:tc rowSpan="5"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 [Q2] Kyn</a:t>
                      </a:r>
                      <a:endParaRPr lang="is-I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s-I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Nemandi sjálfur</a:t>
                      </a:r>
                      <a:endParaRPr lang="is-I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Kennari</a:t>
                      </a:r>
                      <a:endParaRPr lang="is-I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Stjórnandi</a:t>
                      </a:r>
                      <a:endParaRPr lang="is-I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 smtClean="0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Hjúkrunar-fræðingur</a:t>
                      </a:r>
                      <a:endParaRPr lang="is-I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Foreldri</a:t>
                      </a:r>
                      <a:endParaRPr lang="is-I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Annar</a:t>
                      </a:r>
                      <a:endParaRPr lang="is-I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Row Totals </a:t>
                      </a:r>
                      <a:endParaRPr lang="is-I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742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 smtClean="0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Strákur</a:t>
                      </a:r>
                      <a:endParaRPr lang="is-I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7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7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7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7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7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7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7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10386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28.58% 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7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16.07% 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7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16.07% 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7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0% 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7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19.64% 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7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19,64% 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7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35.00% 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41742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Stelpa</a:t>
                      </a:r>
                      <a:endParaRPr lang="is-I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52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104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641742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50.00% 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13.46% 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3.85% 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0% 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21.15% 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11.54% 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is-IS" sz="1200" b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65.00% </a:t>
                      </a:r>
                      <a:endParaRPr lang="is-I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26035" marB="26035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Olga Sveinbjörnsdóttir                                     MA náms- og starfsráðgjafi Vallaskóla.- Haustönn 2013</a:t>
            </a:r>
            <a:endParaRPr lang="is-I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s-IS" sz="2000" b="1" smtClean="0">
                <a:solidFill>
                  <a:srgbClr val="413F3F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is-IS" sz="2000" b="1" smtClean="0">
                <a:solidFill>
                  <a:srgbClr val="413F3F"/>
                </a:solidFill>
                <a:latin typeface="Arial"/>
                <a:ea typeface="Times New Roman"/>
                <a:cs typeface="Times New Roman"/>
              </a:rPr>
            </a:br>
            <a:r>
              <a:rPr lang="is-IS" sz="2000" b="1">
                <a:solidFill>
                  <a:srgbClr val="413F3F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is-IS" sz="2000" b="1">
                <a:solidFill>
                  <a:srgbClr val="413F3F"/>
                </a:solidFill>
                <a:latin typeface="Arial"/>
                <a:ea typeface="Times New Roman"/>
                <a:cs typeface="Times New Roman"/>
              </a:rPr>
            </a:br>
            <a:r>
              <a:rPr lang="is-IS" sz="2000" b="1" smtClean="0">
                <a:solidFill>
                  <a:srgbClr val="413F3F"/>
                </a:solidFill>
                <a:latin typeface="Arial"/>
                <a:ea typeface="Times New Roman"/>
                <a:cs typeface="Times New Roman"/>
              </a:rPr>
              <a:t>Cross Tabulation </a:t>
            </a:r>
            <a:br>
              <a:rPr lang="is-IS" sz="2000" b="1" smtClean="0">
                <a:solidFill>
                  <a:srgbClr val="413F3F"/>
                </a:solidFill>
                <a:latin typeface="Arial"/>
                <a:ea typeface="Times New Roman"/>
                <a:cs typeface="Times New Roman"/>
              </a:rPr>
            </a:br>
            <a:r>
              <a:rPr lang="is-IS" sz="2000" b="1" smtClean="0">
                <a:solidFill>
                  <a:srgbClr val="413F3F"/>
                </a:solidFill>
                <a:latin typeface="Arial"/>
                <a:ea typeface="Times New Roman"/>
                <a:cs typeface="Times New Roman"/>
              </a:rPr>
              <a:t>Frequency/Percent              </a:t>
            </a:r>
            <a:r>
              <a:rPr lang="is-IS" sz="4400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Times New Roman"/>
              </a:rPr>
              <a:t>Hver biður um viðtal    </a:t>
            </a:r>
            <a:br>
              <a:rPr lang="is-IS" sz="4400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Times New Roman"/>
              </a:rPr>
            </a:br>
            <a:r>
              <a:rPr lang="is-IS" sz="4400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Times New Roman"/>
              </a:rPr>
              <a:t>                                </a:t>
            </a:r>
            <a:r>
              <a:rPr lang="is-IS" sz="2000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Times New Roman"/>
              </a:rPr>
              <a:t>flokkað eftir kyni ráðþega</a:t>
            </a:r>
            <a:r>
              <a:rPr lang="is-IS" b="1">
                <a:ea typeface="Calibri"/>
                <a:cs typeface="Times New Roman"/>
              </a:rPr>
              <a:t/>
            </a:r>
            <a:br>
              <a:rPr lang="is-IS" b="1">
                <a:ea typeface="Calibri"/>
                <a:cs typeface="Times New Roman"/>
              </a:rPr>
            </a:br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F458-C2DB-438A-8324-D61EB044C9DC}" type="slidenum">
              <a:rPr lang="is-IS" smtClean="0"/>
              <a:pPr/>
              <a:t>5</a:t>
            </a:fld>
            <a:endParaRPr lang="is-I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196752"/>
          <a:ext cx="7344817" cy="5052615"/>
        </p:xfrm>
        <a:graphic>
          <a:graphicData uri="http://schemas.openxmlformats.org/drawingml/2006/table">
            <a:tbl>
              <a:tblPr/>
              <a:tblGrid>
                <a:gridCol w="1191051"/>
                <a:gridCol w="1773343"/>
                <a:gridCol w="1482197"/>
                <a:gridCol w="1482197"/>
                <a:gridCol w="1416029"/>
              </a:tblGrid>
              <a:tr h="402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 [Q2] Kyn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</a:tr>
              <a:tr h="221574">
                <a:tc rowSpan="2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 [Q4] </a:t>
                      </a:r>
                      <a:endParaRPr lang="is-IS" sz="900" smtClean="0">
                        <a:solidFill>
                          <a:srgbClr val="413F3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 smtClean="0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Ástæða </a:t>
                      </a:r>
                      <a:r>
                        <a:rPr lang="is-IS" sz="900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komu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s-I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Strákur</a:t>
                      </a:r>
                      <a:endParaRPr lang="is-I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Stelpa</a:t>
                      </a:r>
                      <a:endParaRPr lang="is-I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2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Row Totals</a:t>
                      </a:r>
                      <a:endParaRPr lang="is-I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40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Náms- og starfsval</a:t>
                      </a:r>
                      <a:endParaRPr lang="is-I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41.86%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58.14%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r>
                        <a:rPr lang="is-IS" sz="900" b="1" smtClean="0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40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Kvíði</a:t>
                      </a:r>
                      <a:endParaRPr lang="is-I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4.17%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95.83%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9.49%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40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Samskiptavandi</a:t>
                      </a:r>
                      <a:endParaRPr lang="is-I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43.48%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56.52%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9.09%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40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Sjálfsmyndin</a:t>
                      </a:r>
                      <a:endParaRPr lang="is-I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18.18%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81.82%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8.7%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40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Félagslegur vandi</a:t>
                      </a:r>
                      <a:endParaRPr lang="is-I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52.38%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47.62%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8.3%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40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Sértækur námsvandi</a:t>
                      </a:r>
                      <a:endParaRPr lang="is-I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7.91%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40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Tilfinningavandi</a:t>
                      </a:r>
                      <a:endParaRPr lang="is-I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27.78%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72.22%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7.11%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40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Hegðunarvandi</a:t>
                      </a:r>
                      <a:endParaRPr lang="is-I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53.85%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46.15%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5.14%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40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Annað</a:t>
                      </a:r>
                      <a:endParaRPr lang="is-I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9.09%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90.91%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4.35%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40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Námsörðugleikar</a:t>
                      </a:r>
                      <a:endParaRPr lang="is-I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22.22%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77.78%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3.56%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40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Nýnemaviðtal/eftirfylgni</a:t>
                      </a:r>
                      <a:endParaRPr lang="is-I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22.22%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77.78%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3.56%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40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Einelti</a:t>
                      </a:r>
                      <a:endParaRPr lang="is-I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66.67%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33.33%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3.56%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40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Skipulag náms</a:t>
                      </a:r>
                      <a:endParaRPr lang="is-I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37.5%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62.5%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3.16%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40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Stríðni</a:t>
                      </a:r>
                      <a:endParaRPr lang="is-I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71.43%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28.57%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2.77%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40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Námstækni</a:t>
                      </a:r>
                      <a:endParaRPr lang="is-I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1.98%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40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Námsleiði</a:t>
                      </a:r>
                      <a:endParaRPr lang="is-I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1.58%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40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Áhugasviðskönnun</a:t>
                      </a:r>
                      <a:endParaRPr lang="is-I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66.67%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33.33%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1.19%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40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Einbeitingarskortur</a:t>
                      </a:r>
                      <a:endParaRPr lang="is-I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33.33%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66.67%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1.19%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40">
                <a:tc v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Skólasókn</a:t>
                      </a:r>
                      <a:endParaRPr lang="is-I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s-I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Column Total</a:t>
                      </a:r>
                      <a:endParaRPr lang="is-I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165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253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E2"/>
                    </a:solidFill>
                  </a:tcPr>
                </a:tc>
              </a:tr>
              <a:tr h="221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s-I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Column Percent</a:t>
                      </a:r>
                      <a:endParaRPr lang="is-I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34.78%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65.22%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900" b="1">
                          <a:solidFill>
                            <a:srgbClr val="413F3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is-I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6" marR="15356" marT="11660" marB="11660" anchor="ctr">
                    <a:lnL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E2"/>
                    </a:solidFill>
                  </a:tcPr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sz="1400" smtClean="0">
                <a:solidFill>
                  <a:srgbClr val="413F3F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is-IS" sz="1400" smtClean="0">
                <a:solidFill>
                  <a:srgbClr val="413F3F"/>
                </a:solidFill>
                <a:latin typeface="Arial"/>
                <a:ea typeface="Times New Roman"/>
                <a:cs typeface="Times New Roman"/>
              </a:rPr>
            </a:br>
            <a:r>
              <a:rPr lang="is-IS" sz="1400" smtClean="0">
                <a:solidFill>
                  <a:srgbClr val="413F3F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is-IS" sz="1400" smtClean="0">
                <a:solidFill>
                  <a:srgbClr val="413F3F"/>
                </a:solidFill>
                <a:latin typeface="Arial"/>
                <a:ea typeface="Times New Roman"/>
                <a:cs typeface="Times New Roman"/>
              </a:rPr>
            </a:br>
            <a:r>
              <a:rPr lang="is-IS" sz="1400" smtClean="0">
                <a:solidFill>
                  <a:srgbClr val="413F3F"/>
                </a:solidFill>
                <a:latin typeface="Arial"/>
                <a:ea typeface="Times New Roman"/>
                <a:cs typeface="Times New Roman"/>
              </a:rPr>
              <a:t>Cross Tabulation </a:t>
            </a:r>
            <a:br>
              <a:rPr lang="is-IS" sz="1400" smtClean="0">
                <a:solidFill>
                  <a:srgbClr val="413F3F"/>
                </a:solidFill>
                <a:latin typeface="Arial"/>
                <a:ea typeface="Times New Roman"/>
                <a:cs typeface="Times New Roman"/>
              </a:rPr>
            </a:br>
            <a:r>
              <a:rPr lang="is-IS" sz="1400" smtClean="0">
                <a:solidFill>
                  <a:srgbClr val="413F3F"/>
                </a:solidFill>
                <a:latin typeface="Arial"/>
                <a:ea typeface="Times New Roman"/>
                <a:cs typeface="Times New Roman"/>
              </a:rPr>
              <a:t>Percent     </a:t>
            </a:r>
            <a:br>
              <a:rPr lang="is-IS" sz="1400" smtClean="0">
                <a:solidFill>
                  <a:srgbClr val="413F3F"/>
                </a:solidFill>
                <a:latin typeface="Arial"/>
                <a:ea typeface="Times New Roman"/>
                <a:cs typeface="Times New Roman"/>
              </a:rPr>
            </a:br>
            <a:r>
              <a:rPr lang="is-IS" sz="1400" i="1" smtClean="0">
                <a:solidFill>
                  <a:srgbClr val="413F3F"/>
                </a:solidFill>
                <a:latin typeface="Arial"/>
                <a:ea typeface="Times New Roman"/>
                <a:cs typeface="Times New Roman"/>
              </a:rPr>
              <a:t>Raðað eftir prósentu         </a:t>
            </a:r>
            <a:br>
              <a:rPr lang="is-IS" sz="1400" i="1" smtClean="0">
                <a:solidFill>
                  <a:srgbClr val="413F3F"/>
                </a:solidFill>
                <a:latin typeface="Arial"/>
                <a:ea typeface="Times New Roman"/>
                <a:cs typeface="Times New Roman"/>
              </a:rPr>
            </a:br>
            <a:r>
              <a:rPr lang="is-IS" sz="1400" i="1" smtClean="0">
                <a:solidFill>
                  <a:srgbClr val="413F3F"/>
                </a:solidFill>
                <a:latin typeface="Arial"/>
                <a:ea typeface="Times New Roman"/>
                <a:cs typeface="Times New Roman"/>
              </a:rPr>
              <a:t>                                       </a:t>
            </a:r>
            <a:r>
              <a:rPr lang="is-IS" sz="4000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Times New Roman"/>
              </a:rPr>
              <a:t>Ástæður komu eftir kyni     </a:t>
            </a:r>
            <a:r>
              <a:rPr lang="is-IS" sz="8000" smtClean="0">
                <a:ea typeface="Calibri"/>
                <a:cs typeface="Times New Roman"/>
              </a:rPr>
              <a:t/>
            </a:r>
            <a:br>
              <a:rPr lang="is-IS" sz="8000" smtClean="0">
                <a:ea typeface="Calibri"/>
                <a:cs typeface="Times New Roman"/>
              </a:rPr>
            </a:br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Olga Sveinbjörnsdóttir                                     MA náms- og starfsráðgjafi Vallaskóla.- Haustönn 2013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F458-C2DB-438A-8324-D61EB044C9DC}" type="slidenum">
              <a:rPr lang="is-IS" smtClean="0"/>
              <a:pPr/>
              <a:t>6</a:t>
            </a:fld>
            <a:endParaRPr lang="is-I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222087"/>
              </p:ext>
            </p:extLst>
          </p:nvPr>
        </p:nvGraphicFramePr>
        <p:xfrm>
          <a:off x="1043608" y="1340768"/>
          <a:ext cx="2403247" cy="47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247"/>
                <a:gridCol w="684000"/>
              </a:tblGrid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Náms- og starfsval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17,00%</a:t>
                      </a:r>
                    </a:p>
                  </a:txBody>
                  <a:tcPr marL="0" marR="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Áhugasviðskönnun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1,19%</a:t>
                      </a:r>
                    </a:p>
                  </a:txBody>
                  <a:tcPr marL="0" marR="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Námsörðugleikar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3,56%</a:t>
                      </a:r>
                    </a:p>
                  </a:txBody>
                  <a:tcPr marL="0" marR="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Námsleiði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1,58%</a:t>
                      </a:r>
                    </a:p>
                  </a:txBody>
                  <a:tcPr marL="0" marR="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Sjálfsmyndin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8,70%</a:t>
                      </a:r>
                    </a:p>
                  </a:txBody>
                  <a:tcPr marL="0" marR="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Námstækni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1,98%</a:t>
                      </a:r>
                    </a:p>
                  </a:txBody>
                  <a:tcPr marL="0" marR="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Einbeitingarskortur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1,19%</a:t>
                      </a:r>
                    </a:p>
                  </a:txBody>
                  <a:tcPr marL="0" marR="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Skipulag náms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3,16%</a:t>
                      </a:r>
                    </a:p>
                  </a:txBody>
                  <a:tcPr marL="0" marR="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Kvíði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9,49%</a:t>
                      </a:r>
                    </a:p>
                  </a:txBody>
                  <a:tcPr marL="0" marR="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Sértækur námsvandi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7,91%</a:t>
                      </a:r>
                    </a:p>
                  </a:txBody>
                  <a:tcPr marL="0" marR="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Hegðunarvandi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5,14%</a:t>
                      </a:r>
                    </a:p>
                  </a:txBody>
                  <a:tcPr marL="0" marR="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Félagslegur vandi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8,30%</a:t>
                      </a:r>
                    </a:p>
                  </a:txBody>
                  <a:tcPr marL="0" marR="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Skólasókn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0,40%</a:t>
                      </a:r>
                    </a:p>
                  </a:txBody>
                  <a:tcPr marL="0" marR="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Tilfinningavandi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7,11%</a:t>
                      </a:r>
                    </a:p>
                  </a:txBody>
                  <a:tcPr marL="0" marR="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Stríðni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2,77%</a:t>
                      </a:r>
                    </a:p>
                  </a:txBody>
                  <a:tcPr marL="0" marR="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Einelti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3,56%</a:t>
                      </a:r>
                    </a:p>
                  </a:txBody>
                  <a:tcPr marL="0" marR="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Samskiptavandi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9,09%</a:t>
                      </a:r>
                    </a:p>
                  </a:txBody>
                  <a:tcPr marL="0" marR="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Nýnemaviðtal/eftirfylgni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3,56%</a:t>
                      </a:r>
                    </a:p>
                  </a:txBody>
                  <a:tcPr marL="0" marR="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Annað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4,35%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Olga Sveinbjörnsdóttir                                     MA náms- og starfsráðgjafi Vallaskóla.- Haustönn 2013</a:t>
            </a:r>
            <a:endParaRPr lang="is-I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Ástæður komu  </a:t>
            </a:r>
            <a:endParaRPr lang="is-IS"/>
          </a:p>
        </p:txBody>
      </p:sp>
      <p:graphicFrame>
        <p:nvGraphicFramePr>
          <p:cNvPr id="6" name="Chart 5"/>
          <p:cNvGraphicFramePr/>
          <p:nvPr/>
        </p:nvGraphicFramePr>
        <p:xfrm>
          <a:off x="3635896" y="908720"/>
          <a:ext cx="550810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F458-C2DB-438A-8324-D61EB044C9DC}" type="slidenum">
              <a:rPr lang="is-IS" smtClean="0"/>
              <a:pPr/>
              <a:t>7</a:t>
            </a:fld>
            <a:endParaRPr lang="is-I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138480"/>
              </p:ext>
            </p:extLst>
          </p:nvPr>
        </p:nvGraphicFramePr>
        <p:xfrm>
          <a:off x="827584" y="1556792"/>
          <a:ext cx="2854552" cy="4320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576064"/>
                <a:gridCol w="766320"/>
              </a:tblGrid>
              <a:tr h="808287">
                <a:tc>
                  <a:txBody>
                    <a:bodyPr/>
                    <a:lstStyle/>
                    <a:p>
                      <a:pPr algn="l" fontAlgn="b"/>
                      <a:endParaRPr lang="is-IS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is-IS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Fjöldi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Prósentur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702439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Ágúst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3,13%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702439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September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33,75%</a:t>
                      </a:r>
                    </a:p>
                  </a:txBody>
                  <a:tcPr marL="0" marR="0" marT="0" marB="0" anchor="b"/>
                </a:tc>
              </a:tr>
              <a:tr h="702439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Október</a:t>
                      </a: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43,75%</a:t>
                      </a:r>
                    </a:p>
                  </a:txBody>
                  <a:tcPr marL="0" marR="0" marT="0" marB="0" anchor="b"/>
                </a:tc>
              </a:tr>
              <a:tr h="702439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Nóvember (til 15.)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7145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19,38%</a:t>
                      </a:r>
                    </a:p>
                  </a:txBody>
                  <a:tcPr marL="0" marR="0" marT="0" marB="0" anchor="b"/>
                </a:tc>
              </a:tr>
              <a:tr h="702439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Samtals</a:t>
                      </a:r>
                      <a:endParaRPr lang="is-IS" sz="1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7145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160</a:t>
                      </a:r>
                      <a:endParaRPr lang="is-IS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100%</a:t>
                      </a:r>
                      <a:endParaRPr lang="is-IS" sz="1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Olga Sveinbjörnsdóttir                                     MA náms- og starfsráðgjafi Vallaskóla.- Haustönn 2013</a:t>
            </a:r>
            <a:endParaRPr lang="is-I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Komufjöldi í mánuði</a:t>
            </a:r>
            <a:endParaRPr lang="is-I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026026117"/>
              </p:ext>
            </p:extLst>
          </p:nvPr>
        </p:nvGraphicFramePr>
        <p:xfrm>
          <a:off x="755576" y="1340768"/>
          <a:ext cx="763284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F458-C2DB-438A-8324-D61EB044C9DC}" type="slidenum">
              <a:rPr lang="is-IS" smtClean="0"/>
              <a:pPr/>
              <a:t>8</a:t>
            </a:fld>
            <a:endParaRPr lang="is-I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333</TotalTime>
  <Words>588</Words>
  <Application>Microsoft Office PowerPoint</Application>
  <PresentationFormat>On-screen Show (4:3)</PresentationFormat>
  <Paragraphs>302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Tölfræði haustannar  uppgjör 15.nóvember 2013</vt:lpstr>
      <vt:lpstr>   Komur á haustönn eftir bekkjum</vt:lpstr>
      <vt:lpstr>Skipting komufjölda eftir kyni</vt:lpstr>
      <vt:lpstr>Hver biður um viðtal?</vt:lpstr>
      <vt:lpstr>  Cross Tabulation  Frequency/Percent              Hver biður um viðtal                                     flokkað eftir kyni ráðþega </vt:lpstr>
      <vt:lpstr>  Cross Tabulation  Percent      Raðað eftir prósentu                                                 Ástæður komu eftir kyni      </vt:lpstr>
      <vt:lpstr>Ástæður komu  </vt:lpstr>
      <vt:lpstr>Komufjöldi í mánuði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olga</dc:creator>
  <cp:lastModifiedBy>Olga Sveinbjörnsdóttir</cp:lastModifiedBy>
  <cp:revision>57</cp:revision>
  <cp:lastPrinted>2013-11-18T13:13:32Z</cp:lastPrinted>
  <dcterms:created xsi:type="dcterms:W3CDTF">2013-11-15T21:31:53Z</dcterms:created>
  <dcterms:modified xsi:type="dcterms:W3CDTF">2014-01-15T11:26:19Z</dcterms:modified>
</cp:coreProperties>
</file>