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71"/>
  </p:notesMasterIdLst>
  <p:handoutMasterIdLst>
    <p:handoutMasterId r:id="rId72"/>
  </p:handoutMasterIdLst>
  <p:sldIdLst>
    <p:sldId id="287" r:id="rId2"/>
    <p:sldId id="373" r:id="rId3"/>
    <p:sldId id="336" r:id="rId4"/>
    <p:sldId id="343" r:id="rId5"/>
    <p:sldId id="437" r:id="rId6"/>
    <p:sldId id="258" r:id="rId7"/>
    <p:sldId id="376" r:id="rId8"/>
    <p:sldId id="351" r:id="rId9"/>
    <p:sldId id="441" r:id="rId10"/>
    <p:sldId id="358" r:id="rId11"/>
    <p:sldId id="394" r:id="rId12"/>
    <p:sldId id="260" r:id="rId13"/>
    <p:sldId id="387" r:id="rId14"/>
    <p:sldId id="392" r:id="rId15"/>
    <p:sldId id="311" r:id="rId16"/>
    <p:sldId id="356" r:id="rId17"/>
    <p:sldId id="440" r:id="rId18"/>
    <p:sldId id="438" r:id="rId19"/>
    <p:sldId id="360" r:id="rId20"/>
    <p:sldId id="271" r:id="rId21"/>
    <p:sldId id="273" r:id="rId22"/>
    <p:sldId id="380" r:id="rId23"/>
    <p:sldId id="436" r:id="rId24"/>
    <p:sldId id="434" r:id="rId25"/>
    <p:sldId id="365" r:id="rId26"/>
    <p:sldId id="366" r:id="rId27"/>
    <p:sldId id="367" r:id="rId28"/>
    <p:sldId id="368" r:id="rId29"/>
    <p:sldId id="369" r:id="rId30"/>
    <p:sldId id="362" r:id="rId31"/>
    <p:sldId id="397" r:id="rId32"/>
    <p:sldId id="442" r:id="rId33"/>
    <p:sldId id="396" r:id="rId34"/>
    <p:sldId id="443" r:id="rId35"/>
    <p:sldId id="399" r:id="rId36"/>
    <p:sldId id="400" r:id="rId37"/>
    <p:sldId id="401" r:id="rId38"/>
    <p:sldId id="402" r:id="rId39"/>
    <p:sldId id="403" r:id="rId40"/>
    <p:sldId id="404" r:id="rId41"/>
    <p:sldId id="405" r:id="rId42"/>
    <p:sldId id="395" r:id="rId43"/>
    <p:sldId id="406" r:id="rId44"/>
    <p:sldId id="407" r:id="rId45"/>
    <p:sldId id="408" r:id="rId46"/>
    <p:sldId id="409" r:id="rId47"/>
    <p:sldId id="410" r:id="rId48"/>
    <p:sldId id="412" r:id="rId49"/>
    <p:sldId id="414" r:id="rId50"/>
    <p:sldId id="415" r:id="rId51"/>
    <p:sldId id="416" r:id="rId52"/>
    <p:sldId id="417" r:id="rId53"/>
    <p:sldId id="418" r:id="rId54"/>
    <p:sldId id="419" r:id="rId55"/>
    <p:sldId id="420" r:id="rId56"/>
    <p:sldId id="425" r:id="rId57"/>
    <p:sldId id="421" r:id="rId58"/>
    <p:sldId id="422" r:id="rId59"/>
    <p:sldId id="423" r:id="rId60"/>
    <p:sldId id="424" r:id="rId61"/>
    <p:sldId id="427" r:id="rId62"/>
    <p:sldId id="428" r:id="rId63"/>
    <p:sldId id="429" r:id="rId64"/>
    <p:sldId id="430" r:id="rId65"/>
    <p:sldId id="431" r:id="rId66"/>
    <p:sldId id="432" r:id="rId67"/>
    <p:sldId id="433" r:id="rId68"/>
    <p:sldId id="289" r:id="rId69"/>
    <p:sldId id="342" r:id="rId70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95108" autoAdjust="0"/>
  </p:normalViewPr>
  <p:slideViewPr>
    <p:cSldViewPr>
      <p:cViewPr>
        <p:scale>
          <a:sx n="90" d="100"/>
          <a:sy n="90" d="100"/>
        </p:scale>
        <p:origin x="-63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://fjolsmidjan.is/husstjornardeild" TargetMode="External"/><Relationship Id="rId7" Type="http://schemas.openxmlformats.org/officeDocument/2006/relationships/hyperlink" Target="http://fjolsmidjan.is/smidadeild" TargetMode="External"/><Relationship Id="rId2" Type="http://schemas.openxmlformats.org/officeDocument/2006/relationships/hyperlink" Target="http://fjolsmidjan.is/hadverksdeild" TargetMode="External"/><Relationship Id="rId1" Type="http://schemas.openxmlformats.org/officeDocument/2006/relationships/hyperlink" Target="http://fjolsmidjan.is/tolvudeild" TargetMode="External"/><Relationship Id="rId6" Type="http://schemas.openxmlformats.org/officeDocument/2006/relationships/hyperlink" Target="http://fjolsmidjan.is/rafdeild" TargetMode="External"/><Relationship Id="rId5" Type="http://schemas.openxmlformats.org/officeDocument/2006/relationships/hyperlink" Target="http://fjolsmidjan.is/biladeild_fjolsmidjunnar" TargetMode="External"/><Relationship Id="rId4" Type="http://schemas.openxmlformats.org/officeDocument/2006/relationships/hyperlink" Target="http://fjolsmidjan.is/kennsla_og_radgjof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kvenno.is/pages/293" TargetMode="External"/><Relationship Id="rId2" Type="http://schemas.openxmlformats.org/officeDocument/2006/relationships/hyperlink" Target="http://kvenno.is/pages/292" TargetMode="External"/><Relationship Id="rId1" Type="http://schemas.openxmlformats.org/officeDocument/2006/relationships/hyperlink" Target="http://kvenno.is/pages/284" TargetMode="External"/><Relationship Id="rId5" Type="http://schemas.openxmlformats.org/officeDocument/2006/relationships/hyperlink" Target="http://kvenno.is/pages/351" TargetMode="External"/><Relationship Id="rId4" Type="http://schemas.openxmlformats.org/officeDocument/2006/relationships/hyperlink" Target="http://kvenno.is/pages/294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mk.is/index.php?option=com_content&amp;view=article&amp;id=73&amp;Itemid=56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://fns.is/files/pdf_skjol/2011-03-03-Verslunar-_og_frumkvodlabraut.pdf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fjolsmidjan.is/biladeild_fjolsmidjunnar" TargetMode="External"/><Relationship Id="rId7" Type="http://schemas.openxmlformats.org/officeDocument/2006/relationships/hyperlink" Target="http://fjolsmidjan.is/kennsla_og_radgjof" TargetMode="External"/><Relationship Id="rId2" Type="http://schemas.openxmlformats.org/officeDocument/2006/relationships/hyperlink" Target="http://fjolsmidjan.is/hadverksdeild" TargetMode="External"/><Relationship Id="rId1" Type="http://schemas.openxmlformats.org/officeDocument/2006/relationships/hyperlink" Target="http://fjolsmidjan.is/tolvudeild" TargetMode="External"/><Relationship Id="rId6" Type="http://schemas.openxmlformats.org/officeDocument/2006/relationships/hyperlink" Target="http://fjolsmidjan.is/husstjornardeild" TargetMode="External"/><Relationship Id="rId5" Type="http://schemas.openxmlformats.org/officeDocument/2006/relationships/hyperlink" Target="http://fjolsmidjan.is/smidadeild" TargetMode="External"/><Relationship Id="rId4" Type="http://schemas.openxmlformats.org/officeDocument/2006/relationships/hyperlink" Target="http://fjolsmidjan.is/rafdeild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kvenno.is/pages/293" TargetMode="External"/><Relationship Id="rId2" Type="http://schemas.openxmlformats.org/officeDocument/2006/relationships/hyperlink" Target="http://kvenno.is/pages/292" TargetMode="External"/><Relationship Id="rId1" Type="http://schemas.openxmlformats.org/officeDocument/2006/relationships/hyperlink" Target="http://kvenno.is/pages/284" TargetMode="External"/><Relationship Id="rId5" Type="http://schemas.openxmlformats.org/officeDocument/2006/relationships/hyperlink" Target="http://kvenno.is/pages/351" TargetMode="External"/><Relationship Id="rId4" Type="http://schemas.openxmlformats.org/officeDocument/2006/relationships/hyperlink" Target="http://kvenno.is/pages/294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mk.is/index.php?option=com_content&amp;view=article&amp;id=73&amp;Itemid=56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://fns.is/files/pdf_skjol/2011-03-03-Verslunar-_og_frumkvodlabraut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B2832-CBF8-4D49-AC71-971BB03A3DA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129EC349-BFA0-49A6-BBD2-F0854397C0F8}" type="pres">
      <dgm:prSet presAssocID="{9BDB2832-CBF8-4D49-AC71-971BB03A3D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</dgm:ptLst>
  <dgm:cxnLst>
    <dgm:cxn modelId="{CDCF7233-1024-426E-9075-E37AE9B5E5CF}" type="presOf" srcId="{9BDB2832-CBF8-4D49-AC71-971BB03A3DAA}" destId="{129EC349-BFA0-49A6-BBD2-F0854397C0F8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5E6694-03ED-447E-BD02-E1C213EDB103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848CA3-1566-40E2-836E-288540C6C608}">
      <dgm:prSet phldrT="[Text]" custT="1"/>
      <dgm:spPr/>
      <dgm:t>
        <a:bodyPr/>
        <a:lstStyle/>
        <a:p>
          <a:r>
            <a:rPr lang="is-IS" sz="1600" b="1" u="sng" dirty="0" smtClean="0">
              <a:hlinkClick xmlns:r="http://schemas.openxmlformats.org/officeDocument/2006/relationships" r:id="rId1"/>
            </a:rPr>
            <a:t>Tölvur og pökkun</a:t>
          </a:r>
          <a:endParaRPr lang="is-IS" sz="1600" b="1" u="sng" dirty="0" smtClean="0"/>
        </a:p>
        <a:p>
          <a:r>
            <a:rPr lang="is-IS" sz="1500" dirty="0" smtClean="0">
              <a:solidFill>
                <a:schemeClr val="tx1"/>
              </a:solidFill>
            </a:rPr>
            <a:t>Frágangur á ýmsum verkum, prentun á </a:t>
          </a:r>
          <a:r>
            <a:rPr lang="is-IS" sz="1500" dirty="0" err="1" smtClean="0">
              <a:solidFill>
                <a:schemeClr val="tx1"/>
              </a:solidFill>
            </a:rPr>
            <a:t>plastkortum</a:t>
          </a:r>
          <a:r>
            <a:rPr lang="is-IS" sz="1500" dirty="0" smtClean="0">
              <a:solidFill>
                <a:schemeClr val="tx1"/>
              </a:solidFill>
            </a:rPr>
            <a:t>, gormun, ljósritun, pökkun á ýmsum varningi o.fl.</a:t>
          </a:r>
          <a:endParaRPr lang="is-IS" sz="1500" dirty="0" smtClean="0"/>
        </a:p>
        <a:p>
          <a:endParaRPr lang="en-US" sz="1500" dirty="0"/>
        </a:p>
      </dgm:t>
    </dgm:pt>
    <dgm:pt modelId="{6123A038-F5B7-4366-8207-A4AF58979B83}" type="parTrans" cxnId="{A7D6F2F8-3A47-415F-BC5D-7682695A5A89}">
      <dgm:prSet/>
      <dgm:spPr/>
      <dgm:t>
        <a:bodyPr/>
        <a:lstStyle/>
        <a:p>
          <a:endParaRPr lang="en-US"/>
        </a:p>
      </dgm:t>
    </dgm:pt>
    <dgm:pt modelId="{CC587641-03C1-4C02-B909-EF4F0C65C3D5}" type="sibTrans" cxnId="{A7D6F2F8-3A47-415F-BC5D-7682695A5A89}">
      <dgm:prSet/>
      <dgm:spPr/>
      <dgm:t>
        <a:bodyPr/>
        <a:lstStyle/>
        <a:p>
          <a:endParaRPr lang="en-US"/>
        </a:p>
      </dgm:t>
    </dgm:pt>
    <dgm:pt modelId="{9ED1E3EC-F1C5-440C-AF11-5B4CE8EFDA0A}">
      <dgm:prSet phldrT="[Text]" custT="1"/>
      <dgm:spPr/>
      <dgm:t>
        <a:bodyPr/>
        <a:lstStyle/>
        <a:p>
          <a:r>
            <a:rPr lang="is-IS" sz="1600" b="1" u="sng" dirty="0" smtClean="0">
              <a:hlinkClick xmlns:r="http://schemas.openxmlformats.org/officeDocument/2006/relationships" r:id="rId2"/>
            </a:rPr>
            <a:t>Handverksdeild</a:t>
          </a:r>
          <a:endParaRPr lang="is-IS" sz="1600" b="1" u="sng" dirty="0" smtClean="0"/>
        </a:p>
        <a:p>
          <a:r>
            <a:rPr lang="is-IS" sz="1100" dirty="0" smtClean="0">
              <a:solidFill>
                <a:schemeClr val="tx1"/>
              </a:solidFill>
            </a:rPr>
            <a:t>(er á </a:t>
          </a:r>
          <a:r>
            <a:rPr lang="is-IS" sz="1100" dirty="0" err="1" smtClean="0">
              <a:solidFill>
                <a:schemeClr val="tx1"/>
              </a:solidFill>
            </a:rPr>
            <a:t>Facebook</a:t>
          </a:r>
          <a:r>
            <a:rPr lang="is-IS" sz="1100" dirty="0" smtClean="0">
              <a:solidFill>
                <a:schemeClr val="tx1"/>
              </a:solidFill>
            </a:rPr>
            <a:t> undir “Fjölsmiðjan- handverksdeild)</a:t>
          </a:r>
        </a:p>
        <a:p>
          <a:r>
            <a:rPr lang="is-IS" sz="1100" dirty="0" smtClean="0">
              <a:solidFill>
                <a:schemeClr val="tx1"/>
              </a:solidFill>
            </a:rPr>
            <a:t>Framleiðir ýmsa einstaka hluti s.s. Hárskraut, </a:t>
          </a:r>
          <a:r>
            <a:rPr lang="is-IS" sz="1100" dirty="0" err="1" smtClean="0">
              <a:solidFill>
                <a:schemeClr val="tx1"/>
              </a:solidFill>
            </a:rPr>
            <a:t>grifflur</a:t>
          </a:r>
          <a:r>
            <a:rPr lang="is-IS" sz="1100" dirty="0" smtClean="0">
              <a:solidFill>
                <a:schemeClr val="tx1"/>
              </a:solidFill>
            </a:rPr>
            <a:t>, grjónapúða, innkaupapoka, vettlinga o.fl. </a:t>
          </a:r>
        </a:p>
        <a:p>
          <a:endParaRPr lang="is-IS" sz="1100" b="0" u="sng" dirty="0" smtClean="0"/>
        </a:p>
        <a:p>
          <a:endParaRPr lang="en-US" sz="1100" b="1" u="sng" dirty="0"/>
        </a:p>
      </dgm:t>
    </dgm:pt>
    <dgm:pt modelId="{9C735BE8-2766-4AB3-A241-F78D92044631}" type="parTrans" cxnId="{5782C70F-BCB3-45B8-A918-F2C1B4F01B72}">
      <dgm:prSet/>
      <dgm:spPr/>
      <dgm:t>
        <a:bodyPr/>
        <a:lstStyle/>
        <a:p>
          <a:endParaRPr lang="en-US"/>
        </a:p>
      </dgm:t>
    </dgm:pt>
    <dgm:pt modelId="{BD61DA45-3911-4385-9F94-7890D9C483FE}" type="sibTrans" cxnId="{5782C70F-BCB3-45B8-A918-F2C1B4F01B72}">
      <dgm:prSet/>
      <dgm:spPr/>
      <dgm:t>
        <a:bodyPr/>
        <a:lstStyle/>
        <a:p>
          <a:endParaRPr lang="en-US"/>
        </a:p>
      </dgm:t>
    </dgm:pt>
    <dgm:pt modelId="{6E79DF8F-CA26-4F3D-B7D3-399FA1F57F45}">
      <dgm:prSet phldrT="[Text]" custT="1"/>
      <dgm:spPr/>
      <dgm:t>
        <a:bodyPr/>
        <a:lstStyle/>
        <a:p>
          <a:r>
            <a:rPr lang="is-IS" sz="1600" b="1" u="sng" dirty="0" smtClean="0">
              <a:solidFill>
                <a:schemeClr val="bg1"/>
              </a:solidFill>
              <a:hlinkClick xmlns:r="http://schemas.openxmlformats.org/officeDocument/2006/relationships" r:id="rId3"/>
            </a:rPr>
            <a:t>Hússtjórnardeild</a:t>
          </a:r>
          <a:endParaRPr lang="is-IS" sz="1600" b="1" u="sng" dirty="0" smtClean="0">
            <a:solidFill>
              <a:schemeClr val="bg1"/>
            </a:solidFill>
          </a:endParaRPr>
        </a:p>
        <a:p>
          <a:r>
            <a:rPr lang="is-IS" sz="1200" dirty="0" smtClean="0">
              <a:solidFill>
                <a:schemeClr val="tx1"/>
              </a:solidFill>
            </a:rPr>
            <a:t>Nemar sinna öllum störfum sem tilheyra mötuneyti og sér mötuneytið öllu starfsfólki Fjölsmiðjunnar fyrir mat og auk þess geta fyrirtæki í nágrenninu fengið keyptan mat</a:t>
          </a:r>
          <a:endParaRPr lang="is-IS" sz="1200" b="1" u="sng" dirty="0" smtClean="0">
            <a:solidFill>
              <a:schemeClr val="bg1"/>
            </a:solidFill>
          </a:endParaRPr>
        </a:p>
        <a:p>
          <a:endParaRPr lang="en-US" sz="1600" b="1" u="sng" dirty="0">
            <a:solidFill>
              <a:schemeClr val="bg1"/>
            </a:solidFill>
          </a:endParaRPr>
        </a:p>
      </dgm:t>
    </dgm:pt>
    <dgm:pt modelId="{BFDF1FB1-97C4-49EB-ACAC-088E1E5973E7}" type="parTrans" cxnId="{A806E339-B58F-4255-9DC4-F5E15B85DC27}">
      <dgm:prSet/>
      <dgm:spPr/>
      <dgm:t>
        <a:bodyPr/>
        <a:lstStyle/>
        <a:p>
          <a:endParaRPr lang="en-US"/>
        </a:p>
      </dgm:t>
    </dgm:pt>
    <dgm:pt modelId="{AB22911C-B68A-43E8-98FB-31C9235C5327}" type="sibTrans" cxnId="{A806E339-B58F-4255-9DC4-F5E15B85DC27}">
      <dgm:prSet/>
      <dgm:spPr/>
      <dgm:t>
        <a:bodyPr/>
        <a:lstStyle/>
        <a:p>
          <a:endParaRPr lang="en-US"/>
        </a:p>
      </dgm:t>
    </dgm:pt>
    <dgm:pt modelId="{62B70CED-1CFB-4C86-9748-2431DE259D1E}">
      <dgm:prSet phldrT="[Text]" custT="1"/>
      <dgm:spPr/>
      <dgm:t>
        <a:bodyPr/>
        <a:lstStyle/>
        <a:p>
          <a:r>
            <a:rPr lang="is-IS" sz="2400" b="1" u="sng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Kennsla og ráðgjöf</a:t>
          </a:r>
          <a:endParaRPr lang="is-IS" sz="2400" b="1" u="sng" dirty="0" smtClean="0">
            <a:solidFill>
              <a:schemeClr val="tx1"/>
            </a:solidFill>
          </a:endParaRPr>
        </a:p>
        <a:p>
          <a:r>
            <a:rPr lang="is-IS" sz="1600" dirty="0" smtClean="0">
              <a:solidFill>
                <a:schemeClr val="tx1"/>
              </a:solidFill>
            </a:rPr>
            <a:t>Nemendur geta stundað nám með vinnu og fá ráðgjöf og stuðning í </a:t>
          </a:r>
          <a:r>
            <a:rPr lang="is-IS" sz="1600" dirty="0" err="1" smtClean="0">
              <a:solidFill>
                <a:schemeClr val="tx1"/>
              </a:solidFill>
            </a:rPr>
            <a:t>Fjölsmiðjunn</a:t>
          </a:r>
          <a:r>
            <a:rPr lang="en-US" sz="1600" dirty="0" err="1" smtClean="0">
              <a:solidFill>
                <a:schemeClr val="tx1"/>
              </a:solidFill>
            </a:rPr>
            <a:t>i</a:t>
          </a:r>
          <a:endParaRPr lang="en-US" sz="1600" dirty="0" smtClean="0">
            <a:solidFill>
              <a:schemeClr val="tx1"/>
            </a:solidFill>
          </a:endParaRPr>
        </a:p>
        <a:p>
          <a:r>
            <a:rPr lang="is-IS" sz="1600" dirty="0" smtClean="0">
              <a:solidFill>
                <a:schemeClr val="tx1"/>
              </a:solidFill>
            </a:rPr>
            <a:t>Markmiðið er að styrkja undirstöðu og efla sjálfstraust og stuðla þannig að áframhaldandi námi.</a:t>
          </a:r>
          <a:endParaRPr lang="en-US" sz="1600" dirty="0"/>
        </a:p>
      </dgm:t>
    </dgm:pt>
    <dgm:pt modelId="{F8A478BF-B2F9-42D9-8FF0-47BCF86B7679}" type="parTrans" cxnId="{E8B2534B-8C88-48DA-B82E-23C19192DC18}">
      <dgm:prSet/>
      <dgm:spPr/>
      <dgm:t>
        <a:bodyPr/>
        <a:lstStyle/>
        <a:p>
          <a:endParaRPr lang="en-US"/>
        </a:p>
      </dgm:t>
    </dgm:pt>
    <dgm:pt modelId="{61A40A77-335F-4872-839D-D96C11DC3E41}" type="sibTrans" cxnId="{E8B2534B-8C88-48DA-B82E-23C19192DC18}">
      <dgm:prSet/>
      <dgm:spPr/>
      <dgm:t>
        <a:bodyPr/>
        <a:lstStyle/>
        <a:p>
          <a:endParaRPr lang="en-US"/>
        </a:p>
      </dgm:t>
    </dgm:pt>
    <dgm:pt modelId="{822AB580-D7C1-49F4-8B74-191EA467FF4B}">
      <dgm:prSet custT="1"/>
      <dgm:spPr/>
      <dgm:t>
        <a:bodyPr/>
        <a:lstStyle/>
        <a:p>
          <a:r>
            <a:rPr lang="is-IS" sz="1600" b="1" u="sng" dirty="0" smtClean="0">
              <a:solidFill>
                <a:schemeClr val="bg1"/>
              </a:solidFill>
              <a:hlinkClick xmlns:r="http://schemas.openxmlformats.org/officeDocument/2006/relationships" r:id="rId5"/>
            </a:rPr>
            <a:t>Bíladeild</a:t>
          </a:r>
          <a:endParaRPr lang="is-IS" sz="1600" b="1" u="sng" dirty="0" smtClean="0">
            <a:solidFill>
              <a:schemeClr val="bg1"/>
            </a:solidFill>
          </a:endParaRPr>
        </a:p>
        <a:p>
          <a:r>
            <a:rPr lang="is-IS" sz="1200" dirty="0" smtClean="0">
              <a:solidFill>
                <a:schemeClr val="tx1"/>
              </a:solidFill>
            </a:rPr>
            <a:t>Sér um þvott, bón og alhliða hreingerningar á bifreiðum.</a:t>
          </a:r>
        </a:p>
        <a:p>
          <a:r>
            <a:rPr lang="is-IS" sz="1200" dirty="0" smtClean="0">
              <a:solidFill>
                <a:schemeClr val="tx1"/>
              </a:solidFill>
            </a:rPr>
            <a:t>viðskiptavinir eru fyrirtæki og einstaklingar</a:t>
          </a:r>
          <a:endParaRPr lang="is-IS" sz="1200" b="1" u="sng" dirty="0" smtClean="0">
            <a:solidFill>
              <a:schemeClr val="bg1"/>
            </a:solidFill>
          </a:endParaRPr>
        </a:p>
        <a:p>
          <a:endParaRPr lang="is-IS" sz="1200" b="1" u="sng" dirty="0" smtClean="0">
            <a:solidFill>
              <a:schemeClr val="bg1"/>
            </a:solidFill>
          </a:endParaRPr>
        </a:p>
        <a:p>
          <a:endParaRPr lang="is-IS" sz="1200" b="0" u="none" dirty="0" smtClean="0">
            <a:solidFill>
              <a:schemeClr val="tx1"/>
            </a:solidFill>
          </a:endParaRPr>
        </a:p>
      </dgm:t>
    </dgm:pt>
    <dgm:pt modelId="{5CE12DA6-DD9F-4110-BFC3-3D9942410507}" type="parTrans" cxnId="{62DDFE44-1F8C-4006-9195-ABD35F495BE5}">
      <dgm:prSet/>
      <dgm:spPr/>
      <dgm:t>
        <a:bodyPr/>
        <a:lstStyle/>
        <a:p>
          <a:endParaRPr lang="en-US"/>
        </a:p>
      </dgm:t>
    </dgm:pt>
    <dgm:pt modelId="{0D0224F6-9FB2-43F5-BE0A-296842F0519A}" type="sibTrans" cxnId="{62DDFE44-1F8C-4006-9195-ABD35F495BE5}">
      <dgm:prSet/>
      <dgm:spPr/>
      <dgm:t>
        <a:bodyPr/>
        <a:lstStyle/>
        <a:p>
          <a:endParaRPr lang="en-US"/>
        </a:p>
      </dgm:t>
    </dgm:pt>
    <dgm:pt modelId="{6A6B6052-1BAF-4A00-9AA8-1ADF745CDB9B}">
      <dgm:prSet custT="1"/>
      <dgm:spPr/>
      <dgm:t>
        <a:bodyPr/>
        <a:lstStyle/>
        <a:p>
          <a:r>
            <a:rPr lang="is-IS" sz="1600" b="1" u="sng" dirty="0" smtClean="0">
              <a:solidFill>
                <a:schemeClr val="bg1"/>
              </a:solidFill>
              <a:hlinkClick xmlns:r="http://schemas.openxmlformats.org/officeDocument/2006/relationships" r:id="rId6"/>
            </a:rPr>
            <a:t>Rafdeild</a:t>
          </a:r>
          <a:endParaRPr lang="is-IS" sz="1600" b="1" u="sng" dirty="0" smtClean="0">
            <a:solidFill>
              <a:schemeClr val="bg1"/>
            </a:solidFill>
          </a:endParaRPr>
        </a:p>
        <a:p>
          <a:r>
            <a:rPr lang="is-IS" sz="1600" dirty="0" smtClean="0">
              <a:solidFill>
                <a:schemeClr val="tx1"/>
              </a:solidFill>
            </a:rPr>
            <a:t>Yfirfer raftæki fyrir Góða hirðinn og tekur í sundur tölvubúnað fyrir Efnamóttökuna</a:t>
          </a:r>
          <a:endParaRPr lang="is-IS" sz="1600" b="1" u="sng" dirty="0" smtClean="0">
            <a:solidFill>
              <a:schemeClr val="bg1"/>
            </a:solidFill>
          </a:endParaRPr>
        </a:p>
        <a:p>
          <a:endParaRPr lang="is-IS" sz="1600" b="1" u="sng" dirty="0" smtClean="0">
            <a:solidFill>
              <a:schemeClr val="bg1"/>
            </a:solidFill>
          </a:endParaRPr>
        </a:p>
      </dgm:t>
    </dgm:pt>
    <dgm:pt modelId="{C5B3C9E5-72B6-4B16-BAAB-2C9E6F430CF8}" type="parTrans" cxnId="{8AC9DAD5-E79A-468B-B75A-BD369E2AB940}">
      <dgm:prSet/>
      <dgm:spPr/>
      <dgm:t>
        <a:bodyPr/>
        <a:lstStyle/>
        <a:p>
          <a:endParaRPr lang="en-US"/>
        </a:p>
      </dgm:t>
    </dgm:pt>
    <dgm:pt modelId="{410EE539-7A91-4AF0-9EF9-CBB79810A94F}" type="sibTrans" cxnId="{8AC9DAD5-E79A-468B-B75A-BD369E2AB940}">
      <dgm:prSet/>
      <dgm:spPr/>
      <dgm:t>
        <a:bodyPr/>
        <a:lstStyle/>
        <a:p>
          <a:endParaRPr lang="en-US"/>
        </a:p>
      </dgm:t>
    </dgm:pt>
    <dgm:pt modelId="{604F8E8E-96EF-4210-8D42-3272B8E34039}">
      <dgm:prSet custT="1"/>
      <dgm:spPr/>
      <dgm:t>
        <a:bodyPr/>
        <a:lstStyle/>
        <a:p>
          <a:r>
            <a:rPr lang="is-IS" sz="1600" b="1" u="sng" dirty="0" smtClean="0">
              <a:solidFill>
                <a:schemeClr val="bg1"/>
              </a:solidFill>
              <a:hlinkClick xmlns:r="http://schemas.openxmlformats.org/officeDocument/2006/relationships" r:id="rId7"/>
            </a:rPr>
            <a:t>Smíðadeild</a:t>
          </a:r>
          <a:endParaRPr lang="is-IS" sz="1600" b="1" u="sng" dirty="0" smtClean="0">
            <a:solidFill>
              <a:schemeClr val="bg1"/>
            </a:solidFill>
          </a:endParaRPr>
        </a:p>
        <a:p>
          <a:r>
            <a:rPr lang="is-IS" sz="1600" dirty="0" smtClean="0">
              <a:solidFill>
                <a:schemeClr val="tx1"/>
              </a:solidFill>
            </a:rPr>
            <a:t>Tekur að sér nýsmíði og viðhald</a:t>
          </a:r>
        </a:p>
        <a:p>
          <a:r>
            <a:rPr lang="is-IS" sz="1600" dirty="0" smtClean="0">
              <a:solidFill>
                <a:schemeClr val="tx1"/>
              </a:solidFill>
            </a:rPr>
            <a:t>Hafa smíðað t.d. Hurðir, glugga, barnahús </a:t>
          </a:r>
          <a:r>
            <a:rPr lang="is-IS" sz="1600" dirty="0" err="1" smtClean="0">
              <a:solidFill>
                <a:schemeClr val="tx1"/>
              </a:solidFill>
            </a:rPr>
            <a:t>o.fl</a:t>
          </a:r>
          <a:endParaRPr lang="is-IS" sz="1600" b="1" u="sng" dirty="0" smtClean="0">
            <a:solidFill>
              <a:schemeClr val="bg1"/>
            </a:solidFill>
          </a:endParaRPr>
        </a:p>
        <a:p>
          <a:endParaRPr lang="en-US" sz="1600" b="1" u="sng" dirty="0">
            <a:solidFill>
              <a:schemeClr val="bg1"/>
            </a:solidFill>
          </a:endParaRPr>
        </a:p>
      </dgm:t>
    </dgm:pt>
    <dgm:pt modelId="{3B8931C4-F30E-4254-B72D-077472EA143E}" type="parTrans" cxnId="{D880E815-0CA6-4A50-9FF3-6A62611D44DF}">
      <dgm:prSet/>
      <dgm:spPr/>
      <dgm:t>
        <a:bodyPr/>
        <a:lstStyle/>
        <a:p>
          <a:endParaRPr lang="en-US"/>
        </a:p>
      </dgm:t>
    </dgm:pt>
    <dgm:pt modelId="{C4270097-1461-4600-9B7E-B51D38B31AD2}" type="sibTrans" cxnId="{D880E815-0CA6-4A50-9FF3-6A62611D44DF}">
      <dgm:prSet/>
      <dgm:spPr/>
      <dgm:t>
        <a:bodyPr/>
        <a:lstStyle/>
        <a:p>
          <a:endParaRPr lang="en-US"/>
        </a:p>
      </dgm:t>
    </dgm:pt>
    <dgm:pt modelId="{3392D2B8-102F-49CF-91AE-93191FEE58C4}" type="pres">
      <dgm:prSet presAssocID="{EF5E6694-03ED-447E-BD02-E1C213EDB1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D8C05-55DD-424A-9B99-16B2029FF5E8}" type="pres">
      <dgm:prSet presAssocID="{E7848CA3-1566-40E2-836E-288540C6C60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E8CF3-7C22-46B6-918A-EA055FEAC2A8}" type="pres">
      <dgm:prSet presAssocID="{CC587641-03C1-4C02-B909-EF4F0C65C3D5}" presName="sibTrans" presStyleCnt="0"/>
      <dgm:spPr/>
    </dgm:pt>
    <dgm:pt modelId="{ADE6BD12-E7B2-4CFF-BFF1-4A3843D49048}" type="pres">
      <dgm:prSet presAssocID="{9ED1E3EC-F1C5-440C-AF11-5B4CE8EFDA0A}" presName="node" presStyleLbl="node1" presStyleIdx="1" presStyleCnt="7" custLinFactNeighborX="-1570" custLinFactNeighborY="-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A1B9E-7476-4098-A1C2-7D27E3107460}" type="pres">
      <dgm:prSet presAssocID="{BD61DA45-3911-4385-9F94-7890D9C483FE}" presName="sibTrans" presStyleCnt="0"/>
      <dgm:spPr/>
    </dgm:pt>
    <dgm:pt modelId="{25BEA51B-2D1F-4FB0-88E9-8374E74A6E21}" type="pres">
      <dgm:prSet presAssocID="{822AB580-D7C1-49F4-8B74-191EA467FF4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A3299-3E5C-4C3E-9EE2-4BCCE9200E99}" type="pres">
      <dgm:prSet presAssocID="{0D0224F6-9FB2-43F5-BE0A-296842F0519A}" presName="sibTrans" presStyleCnt="0"/>
      <dgm:spPr/>
    </dgm:pt>
    <dgm:pt modelId="{9818D297-0896-43E7-A09C-29451C2273AB}" type="pres">
      <dgm:prSet presAssocID="{6A6B6052-1BAF-4A00-9AA8-1ADF745CDB9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23C4E-6257-4E09-A283-C979B92D24BC}" type="pres">
      <dgm:prSet presAssocID="{410EE539-7A91-4AF0-9EF9-CBB79810A94F}" presName="sibTrans" presStyleCnt="0"/>
      <dgm:spPr/>
    </dgm:pt>
    <dgm:pt modelId="{410E83B9-8E5C-48E1-B410-48E4BD6D275A}" type="pres">
      <dgm:prSet presAssocID="{604F8E8E-96EF-4210-8D42-3272B8E3403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6FD65-790A-43F3-80EC-FD55436308D6}" type="pres">
      <dgm:prSet presAssocID="{C4270097-1461-4600-9B7E-B51D38B31AD2}" presName="sibTrans" presStyleCnt="0"/>
      <dgm:spPr/>
    </dgm:pt>
    <dgm:pt modelId="{FE6AD38C-C19C-4DCF-A8E4-02AC5496D0AB}" type="pres">
      <dgm:prSet presAssocID="{6E79DF8F-CA26-4F3D-B7D3-399FA1F57F4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471CA-CB71-489E-B975-73D563647D6E}" type="pres">
      <dgm:prSet presAssocID="{AB22911C-B68A-43E8-98FB-31C9235C5327}" presName="sibTrans" presStyleCnt="0"/>
      <dgm:spPr/>
    </dgm:pt>
    <dgm:pt modelId="{BBEB3B4B-EF31-4D72-B5C8-AE1599458C6D}" type="pres">
      <dgm:prSet presAssocID="{62B70CED-1CFB-4C86-9748-2431DE259D1E}" presName="node" presStyleLbl="node1" presStyleIdx="6" presStyleCnt="7" custScaleX="171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A61608-2446-4B1D-825E-3F7F70455E18}" type="presOf" srcId="{9ED1E3EC-F1C5-440C-AF11-5B4CE8EFDA0A}" destId="{ADE6BD12-E7B2-4CFF-BFF1-4A3843D49048}" srcOrd="0" destOrd="0" presId="urn:microsoft.com/office/officeart/2005/8/layout/default#3"/>
    <dgm:cxn modelId="{A7D6F2F8-3A47-415F-BC5D-7682695A5A89}" srcId="{EF5E6694-03ED-447E-BD02-E1C213EDB103}" destId="{E7848CA3-1566-40E2-836E-288540C6C608}" srcOrd="0" destOrd="0" parTransId="{6123A038-F5B7-4366-8207-A4AF58979B83}" sibTransId="{CC587641-03C1-4C02-B909-EF4F0C65C3D5}"/>
    <dgm:cxn modelId="{6B8756D8-B4BB-4E22-A052-3781F92641A7}" type="presOf" srcId="{6A6B6052-1BAF-4A00-9AA8-1ADF745CDB9B}" destId="{9818D297-0896-43E7-A09C-29451C2273AB}" srcOrd="0" destOrd="0" presId="urn:microsoft.com/office/officeart/2005/8/layout/default#3"/>
    <dgm:cxn modelId="{712454F7-F985-4713-BA1B-377834171E11}" type="presOf" srcId="{EF5E6694-03ED-447E-BD02-E1C213EDB103}" destId="{3392D2B8-102F-49CF-91AE-93191FEE58C4}" srcOrd="0" destOrd="0" presId="urn:microsoft.com/office/officeart/2005/8/layout/default#3"/>
    <dgm:cxn modelId="{BA85838F-558C-433D-9531-805A1BD60385}" type="presOf" srcId="{6E79DF8F-CA26-4F3D-B7D3-399FA1F57F45}" destId="{FE6AD38C-C19C-4DCF-A8E4-02AC5496D0AB}" srcOrd="0" destOrd="0" presId="urn:microsoft.com/office/officeart/2005/8/layout/default#3"/>
    <dgm:cxn modelId="{018EEABD-0CF8-48BB-B11B-AF3F3721F6A3}" type="presOf" srcId="{62B70CED-1CFB-4C86-9748-2431DE259D1E}" destId="{BBEB3B4B-EF31-4D72-B5C8-AE1599458C6D}" srcOrd="0" destOrd="0" presId="urn:microsoft.com/office/officeart/2005/8/layout/default#3"/>
    <dgm:cxn modelId="{8AC9DAD5-E79A-468B-B75A-BD369E2AB940}" srcId="{EF5E6694-03ED-447E-BD02-E1C213EDB103}" destId="{6A6B6052-1BAF-4A00-9AA8-1ADF745CDB9B}" srcOrd="3" destOrd="0" parTransId="{C5B3C9E5-72B6-4B16-BAAB-2C9E6F430CF8}" sibTransId="{410EE539-7A91-4AF0-9EF9-CBB79810A94F}"/>
    <dgm:cxn modelId="{F4D8E7A9-E260-49CB-9D3B-201753439435}" type="presOf" srcId="{822AB580-D7C1-49F4-8B74-191EA467FF4B}" destId="{25BEA51B-2D1F-4FB0-88E9-8374E74A6E21}" srcOrd="0" destOrd="0" presId="urn:microsoft.com/office/officeart/2005/8/layout/default#3"/>
    <dgm:cxn modelId="{921E41B9-121E-4C1D-B039-2829262AB16D}" type="presOf" srcId="{E7848CA3-1566-40E2-836E-288540C6C608}" destId="{DC8D8C05-55DD-424A-9B99-16B2029FF5E8}" srcOrd="0" destOrd="0" presId="urn:microsoft.com/office/officeart/2005/8/layout/default#3"/>
    <dgm:cxn modelId="{FED71175-D7CF-459B-8FA0-6451A2C6706D}" type="presOf" srcId="{604F8E8E-96EF-4210-8D42-3272B8E34039}" destId="{410E83B9-8E5C-48E1-B410-48E4BD6D275A}" srcOrd="0" destOrd="0" presId="urn:microsoft.com/office/officeart/2005/8/layout/default#3"/>
    <dgm:cxn modelId="{D880E815-0CA6-4A50-9FF3-6A62611D44DF}" srcId="{EF5E6694-03ED-447E-BD02-E1C213EDB103}" destId="{604F8E8E-96EF-4210-8D42-3272B8E34039}" srcOrd="4" destOrd="0" parTransId="{3B8931C4-F30E-4254-B72D-077472EA143E}" sibTransId="{C4270097-1461-4600-9B7E-B51D38B31AD2}"/>
    <dgm:cxn modelId="{E8B2534B-8C88-48DA-B82E-23C19192DC18}" srcId="{EF5E6694-03ED-447E-BD02-E1C213EDB103}" destId="{62B70CED-1CFB-4C86-9748-2431DE259D1E}" srcOrd="6" destOrd="0" parTransId="{F8A478BF-B2F9-42D9-8FF0-47BCF86B7679}" sibTransId="{61A40A77-335F-4872-839D-D96C11DC3E41}"/>
    <dgm:cxn modelId="{62DDFE44-1F8C-4006-9195-ABD35F495BE5}" srcId="{EF5E6694-03ED-447E-BD02-E1C213EDB103}" destId="{822AB580-D7C1-49F4-8B74-191EA467FF4B}" srcOrd="2" destOrd="0" parTransId="{5CE12DA6-DD9F-4110-BFC3-3D9942410507}" sibTransId="{0D0224F6-9FB2-43F5-BE0A-296842F0519A}"/>
    <dgm:cxn modelId="{5782C70F-BCB3-45B8-A918-F2C1B4F01B72}" srcId="{EF5E6694-03ED-447E-BD02-E1C213EDB103}" destId="{9ED1E3EC-F1C5-440C-AF11-5B4CE8EFDA0A}" srcOrd="1" destOrd="0" parTransId="{9C735BE8-2766-4AB3-A241-F78D92044631}" sibTransId="{BD61DA45-3911-4385-9F94-7890D9C483FE}"/>
    <dgm:cxn modelId="{A806E339-B58F-4255-9DC4-F5E15B85DC27}" srcId="{EF5E6694-03ED-447E-BD02-E1C213EDB103}" destId="{6E79DF8F-CA26-4F3D-B7D3-399FA1F57F45}" srcOrd="5" destOrd="0" parTransId="{BFDF1FB1-97C4-49EB-ACAC-088E1E5973E7}" sibTransId="{AB22911C-B68A-43E8-98FB-31C9235C5327}"/>
    <dgm:cxn modelId="{0DE3A771-AEF0-4728-A12B-25CC31661FB3}" type="presParOf" srcId="{3392D2B8-102F-49CF-91AE-93191FEE58C4}" destId="{DC8D8C05-55DD-424A-9B99-16B2029FF5E8}" srcOrd="0" destOrd="0" presId="urn:microsoft.com/office/officeart/2005/8/layout/default#3"/>
    <dgm:cxn modelId="{39A4F1C5-6A24-459A-8C49-E016361D8DF3}" type="presParOf" srcId="{3392D2B8-102F-49CF-91AE-93191FEE58C4}" destId="{46BE8CF3-7C22-46B6-918A-EA055FEAC2A8}" srcOrd="1" destOrd="0" presId="urn:microsoft.com/office/officeart/2005/8/layout/default#3"/>
    <dgm:cxn modelId="{CDF3CDE0-C951-4485-AD19-D60F96C5199A}" type="presParOf" srcId="{3392D2B8-102F-49CF-91AE-93191FEE58C4}" destId="{ADE6BD12-E7B2-4CFF-BFF1-4A3843D49048}" srcOrd="2" destOrd="0" presId="urn:microsoft.com/office/officeart/2005/8/layout/default#3"/>
    <dgm:cxn modelId="{F27F886B-C2F2-4AEF-ABF7-A63CD0C1596F}" type="presParOf" srcId="{3392D2B8-102F-49CF-91AE-93191FEE58C4}" destId="{D51A1B9E-7476-4098-A1C2-7D27E3107460}" srcOrd="3" destOrd="0" presId="urn:microsoft.com/office/officeart/2005/8/layout/default#3"/>
    <dgm:cxn modelId="{27ED1000-F3BD-4CA1-8CDC-22D0152EE1C8}" type="presParOf" srcId="{3392D2B8-102F-49CF-91AE-93191FEE58C4}" destId="{25BEA51B-2D1F-4FB0-88E9-8374E74A6E21}" srcOrd="4" destOrd="0" presId="urn:microsoft.com/office/officeart/2005/8/layout/default#3"/>
    <dgm:cxn modelId="{4CB2CCCF-BDB4-4F04-9701-5A18443A45F4}" type="presParOf" srcId="{3392D2B8-102F-49CF-91AE-93191FEE58C4}" destId="{7D0A3299-3E5C-4C3E-9EE2-4BCCE9200E99}" srcOrd="5" destOrd="0" presId="urn:microsoft.com/office/officeart/2005/8/layout/default#3"/>
    <dgm:cxn modelId="{CAD38DCD-55E6-49F6-BEE7-AADF012977C0}" type="presParOf" srcId="{3392D2B8-102F-49CF-91AE-93191FEE58C4}" destId="{9818D297-0896-43E7-A09C-29451C2273AB}" srcOrd="6" destOrd="0" presId="urn:microsoft.com/office/officeart/2005/8/layout/default#3"/>
    <dgm:cxn modelId="{CFC657FF-F2E4-4EF5-AF3F-2A7BD0C23A5C}" type="presParOf" srcId="{3392D2B8-102F-49CF-91AE-93191FEE58C4}" destId="{8F023C4E-6257-4E09-A283-C979B92D24BC}" srcOrd="7" destOrd="0" presId="urn:microsoft.com/office/officeart/2005/8/layout/default#3"/>
    <dgm:cxn modelId="{0A633E5E-876D-476D-87F8-57FA86640611}" type="presParOf" srcId="{3392D2B8-102F-49CF-91AE-93191FEE58C4}" destId="{410E83B9-8E5C-48E1-B410-48E4BD6D275A}" srcOrd="8" destOrd="0" presId="urn:microsoft.com/office/officeart/2005/8/layout/default#3"/>
    <dgm:cxn modelId="{B4186DF0-1D60-43BA-B31A-D405EF6070BF}" type="presParOf" srcId="{3392D2B8-102F-49CF-91AE-93191FEE58C4}" destId="{4CA6FD65-790A-43F3-80EC-FD55436308D6}" srcOrd="9" destOrd="0" presId="urn:microsoft.com/office/officeart/2005/8/layout/default#3"/>
    <dgm:cxn modelId="{C5285F13-283E-4B61-B311-A9021AC81DB6}" type="presParOf" srcId="{3392D2B8-102F-49CF-91AE-93191FEE58C4}" destId="{FE6AD38C-C19C-4DCF-A8E4-02AC5496D0AB}" srcOrd="10" destOrd="0" presId="urn:microsoft.com/office/officeart/2005/8/layout/default#3"/>
    <dgm:cxn modelId="{AA7B4152-CB9F-4B39-8BF4-36D485AD0A86}" type="presParOf" srcId="{3392D2B8-102F-49CF-91AE-93191FEE58C4}" destId="{4BF471CA-CB71-489E-B975-73D563647D6E}" srcOrd="11" destOrd="0" presId="urn:microsoft.com/office/officeart/2005/8/layout/default#3"/>
    <dgm:cxn modelId="{82FC063A-20D3-47FE-88E3-61B4B1FFD128}" type="presParOf" srcId="{3392D2B8-102F-49CF-91AE-93191FEE58C4}" destId="{BBEB3B4B-EF31-4D72-B5C8-AE1599458C6D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56C41F-E227-416D-BE1A-DDFD8C2C94F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3A19B-7AC1-459A-A476-DFD961CEA743}">
      <dgm:prSet phldrT="[Text]"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1"/>
            </a:rPr>
            <a:t>Námsbrautir</a:t>
          </a:r>
          <a:endParaRPr lang="en-US" dirty="0"/>
        </a:p>
      </dgm:t>
    </dgm:pt>
    <dgm:pt modelId="{CF56271A-F359-4C8D-A097-4AD9547DC154}" type="parTrans" cxnId="{FB22619E-A729-4EE6-B1B7-12B554BDAC13}">
      <dgm:prSet/>
      <dgm:spPr/>
      <dgm:t>
        <a:bodyPr/>
        <a:lstStyle/>
        <a:p>
          <a:endParaRPr lang="en-US"/>
        </a:p>
      </dgm:t>
    </dgm:pt>
    <dgm:pt modelId="{E9BA0AFC-4799-4BD2-9550-E31EFEC4019C}" type="sibTrans" cxnId="{FB22619E-A729-4EE6-B1B7-12B554BDAC13}">
      <dgm:prSet/>
      <dgm:spPr/>
      <dgm:t>
        <a:bodyPr/>
        <a:lstStyle/>
        <a:p>
          <a:endParaRPr lang="en-US"/>
        </a:p>
      </dgm:t>
    </dgm:pt>
    <dgm:pt modelId="{96A199FD-17C7-4833-B84B-2BF0E488D14B}">
      <dgm:prSet phldrT="[Text]" custT="1"/>
      <dgm:spPr/>
      <dgm:t>
        <a:bodyPr/>
        <a:lstStyle/>
        <a:p>
          <a:r>
            <a:rPr lang="en-US" sz="2000" dirty="0" err="1" smtClean="0">
              <a:hlinkClick xmlns:r="http://schemas.openxmlformats.org/officeDocument/2006/relationships" r:id="rId2"/>
            </a:rPr>
            <a:t>Félagsvísinda</a:t>
          </a:r>
          <a:r>
            <a:rPr lang="en-US" sz="2000" dirty="0" smtClean="0">
              <a:hlinkClick xmlns:r="http://schemas.openxmlformats.org/officeDocument/2006/relationships" r:id="rId2"/>
            </a:rPr>
            <a:t> </a:t>
          </a:r>
          <a:r>
            <a:rPr lang="en-US" sz="2000" dirty="0" err="1" smtClean="0">
              <a:hlinkClick xmlns:r="http://schemas.openxmlformats.org/officeDocument/2006/relationships" r:id="rId2"/>
            </a:rPr>
            <a:t>braut</a:t>
          </a:r>
          <a:endParaRPr lang="en-US" sz="2000" dirty="0"/>
        </a:p>
      </dgm:t>
    </dgm:pt>
    <dgm:pt modelId="{329798A6-BC2D-4B12-9F2D-5A9F4F30B737}" type="parTrans" cxnId="{C8CF6C60-6614-4C39-8708-EB4DB12C2341}">
      <dgm:prSet/>
      <dgm:spPr/>
      <dgm:t>
        <a:bodyPr/>
        <a:lstStyle/>
        <a:p>
          <a:endParaRPr lang="en-US"/>
        </a:p>
      </dgm:t>
    </dgm:pt>
    <dgm:pt modelId="{02657B00-6B40-4CEF-BF13-2C980D4C7319}" type="sibTrans" cxnId="{C8CF6C60-6614-4C39-8708-EB4DB12C2341}">
      <dgm:prSet/>
      <dgm:spPr/>
      <dgm:t>
        <a:bodyPr/>
        <a:lstStyle/>
        <a:p>
          <a:endParaRPr lang="en-US"/>
        </a:p>
      </dgm:t>
    </dgm:pt>
    <dgm:pt modelId="{9E674042-06F8-434E-A7A4-E3B20F0F2D50}">
      <dgm:prSet phldrT="[Text]" custT="1"/>
      <dgm:spPr/>
      <dgm:t>
        <a:bodyPr/>
        <a:lstStyle/>
        <a:p>
          <a:r>
            <a:rPr lang="en-US" sz="2000" dirty="0" err="1" smtClean="0">
              <a:hlinkClick xmlns:r="http://schemas.openxmlformats.org/officeDocument/2006/relationships" r:id="rId3"/>
            </a:rPr>
            <a:t>Hugvísinda</a:t>
          </a:r>
          <a:endParaRPr lang="en-US" sz="2000" dirty="0" smtClean="0">
            <a:hlinkClick xmlns:r="http://schemas.openxmlformats.org/officeDocument/2006/relationships" r:id="rId3"/>
          </a:endParaRPr>
        </a:p>
        <a:p>
          <a:r>
            <a:rPr lang="en-US" sz="2000" dirty="0" err="1" smtClean="0">
              <a:hlinkClick xmlns:r="http://schemas.openxmlformats.org/officeDocument/2006/relationships" r:id="rId3"/>
            </a:rPr>
            <a:t>braut</a:t>
          </a:r>
          <a:endParaRPr lang="en-US" sz="2000" dirty="0"/>
        </a:p>
      </dgm:t>
    </dgm:pt>
    <dgm:pt modelId="{0C773A5A-828D-4E18-8217-FA7777458C94}" type="parTrans" cxnId="{36B35B71-CD58-4A3D-86A3-5B57BA9029FF}">
      <dgm:prSet/>
      <dgm:spPr/>
      <dgm:t>
        <a:bodyPr/>
        <a:lstStyle/>
        <a:p>
          <a:endParaRPr lang="en-US"/>
        </a:p>
      </dgm:t>
    </dgm:pt>
    <dgm:pt modelId="{1614535B-19F1-4E09-BDBB-68D91E7A980B}" type="sibTrans" cxnId="{36B35B71-CD58-4A3D-86A3-5B57BA9029FF}">
      <dgm:prSet/>
      <dgm:spPr/>
      <dgm:t>
        <a:bodyPr/>
        <a:lstStyle/>
        <a:p>
          <a:endParaRPr lang="en-US"/>
        </a:p>
      </dgm:t>
    </dgm:pt>
    <dgm:pt modelId="{6214E855-42D5-474E-96DE-E422C46125F4}">
      <dgm:prSet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4"/>
            </a:rPr>
            <a:t>Náttúruvísinda</a:t>
          </a:r>
          <a:endParaRPr lang="en-US" dirty="0" smtClean="0">
            <a:hlinkClick xmlns:r="http://schemas.openxmlformats.org/officeDocument/2006/relationships" r:id="rId4"/>
          </a:endParaRPr>
        </a:p>
        <a:p>
          <a:r>
            <a:rPr lang="en-US" dirty="0" err="1" smtClean="0">
              <a:hlinkClick xmlns:r="http://schemas.openxmlformats.org/officeDocument/2006/relationships" r:id="rId4"/>
            </a:rPr>
            <a:t>braut</a:t>
          </a:r>
          <a:endParaRPr lang="en-US" dirty="0"/>
        </a:p>
      </dgm:t>
    </dgm:pt>
    <dgm:pt modelId="{5B66C87B-FFE6-41E7-A587-FC98B793598C}" type="parTrans" cxnId="{F8D49DEA-524D-4740-91AD-E4CD7FE9E2FE}">
      <dgm:prSet/>
      <dgm:spPr/>
      <dgm:t>
        <a:bodyPr/>
        <a:lstStyle/>
        <a:p>
          <a:endParaRPr lang="en-US"/>
        </a:p>
      </dgm:t>
    </dgm:pt>
    <dgm:pt modelId="{714D1C33-4E58-4775-B827-1B60B12772A7}" type="sibTrans" cxnId="{F8D49DEA-524D-4740-91AD-E4CD7FE9E2FE}">
      <dgm:prSet/>
      <dgm:spPr/>
      <dgm:t>
        <a:bodyPr/>
        <a:lstStyle/>
        <a:p>
          <a:endParaRPr lang="en-US"/>
        </a:p>
      </dgm:t>
    </dgm:pt>
    <dgm:pt modelId="{F3B2772F-C4E4-4DAE-B594-46480D59374F}">
      <dgm:prSet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5"/>
            </a:rPr>
            <a:t>Brautabrú</a:t>
          </a:r>
          <a:endParaRPr lang="en-US" dirty="0"/>
        </a:p>
      </dgm:t>
    </dgm:pt>
    <dgm:pt modelId="{5E47D952-EC0C-444E-B86E-5102949C7D3B}" type="parTrans" cxnId="{F57ABCB8-70E1-470A-BF25-78369B9ED508}">
      <dgm:prSet/>
      <dgm:spPr/>
      <dgm:t>
        <a:bodyPr/>
        <a:lstStyle/>
        <a:p>
          <a:endParaRPr lang="en-US"/>
        </a:p>
      </dgm:t>
    </dgm:pt>
    <dgm:pt modelId="{F4DE714F-0AC9-40EF-B2A8-421ACF920C71}" type="sibTrans" cxnId="{F57ABCB8-70E1-470A-BF25-78369B9ED508}">
      <dgm:prSet/>
      <dgm:spPr/>
      <dgm:t>
        <a:bodyPr/>
        <a:lstStyle/>
        <a:p>
          <a:endParaRPr lang="en-US"/>
        </a:p>
      </dgm:t>
    </dgm:pt>
    <dgm:pt modelId="{D1A6C7D5-8726-47EA-9C5F-B070478F78D6}" type="pres">
      <dgm:prSet presAssocID="{A456C41F-E227-416D-BE1A-DDFD8C2C94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16B330-5104-4C02-85CD-7A2B087B7269}" type="pres">
      <dgm:prSet presAssocID="{FF23A19B-7AC1-459A-A476-DFD961CEA743}" presName="vertOne" presStyleCnt="0"/>
      <dgm:spPr/>
    </dgm:pt>
    <dgm:pt modelId="{F6CC8025-985D-4C63-9EDB-CBED0AC7B951}" type="pres">
      <dgm:prSet presAssocID="{FF23A19B-7AC1-459A-A476-DFD961CEA743}" presName="txOne" presStyleLbl="node0" presStyleIdx="0" presStyleCnt="1" custScaleX="45529" custScaleY="25187" custLinFactNeighborX="0" custLinFactNeighborY="-637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F2E7C-B589-40AF-9974-401424FEEC9A}" type="pres">
      <dgm:prSet presAssocID="{FF23A19B-7AC1-459A-A476-DFD961CEA743}" presName="parTransOne" presStyleCnt="0"/>
      <dgm:spPr/>
    </dgm:pt>
    <dgm:pt modelId="{13A5BCF5-EB74-44D9-BCD5-142387F23AD6}" type="pres">
      <dgm:prSet presAssocID="{FF23A19B-7AC1-459A-A476-DFD961CEA743}" presName="horzOne" presStyleCnt="0"/>
      <dgm:spPr/>
    </dgm:pt>
    <dgm:pt modelId="{C9DD2E09-4651-4D81-834C-1C6DA790509A}" type="pres">
      <dgm:prSet presAssocID="{96A199FD-17C7-4833-B84B-2BF0E488D14B}" presName="vertTwo" presStyleCnt="0"/>
      <dgm:spPr/>
    </dgm:pt>
    <dgm:pt modelId="{232705CD-171F-4631-97FF-E5228620B46A}" type="pres">
      <dgm:prSet presAssocID="{96A199FD-17C7-4833-B84B-2BF0E488D14B}" presName="txTwo" presStyleLbl="node2" presStyleIdx="0" presStyleCnt="4" custScaleY="30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EA44F-2D30-4651-9807-8406205DCD8A}" type="pres">
      <dgm:prSet presAssocID="{96A199FD-17C7-4833-B84B-2BF0E488D14B}" presName="horzTwo" presStyleCnt="0"/>
      <dgm:spPr/>
    </dgm:pt>
    <dgm:pt modelId="{ADDD5063-6D0D-44B7-A8E2-E75E014AC0EF}" type="pres">
      <dgm:prSet presAssocID="{02657B00-6B40-4CEF-BF13-2C980D4C7319}" presName="sibSpaceTwo" presStyleCnt="0"/>
      <dgm:spPr/>
    </dgm:pt>
    <dgm:pt modelId="{A4196A37-00FD-4B2C-AC68-F1AA25ED4201}" type="pres">
      <dgm:prSet presAssocID="{9E674042-06F8-434E-A7A4-E3B20F0F2D50}" presName="vertTwo" presStyleCnt="0"/>
      <dgm:spPr/>
    </dgm:pt>
    <dgm:pt modelId="{12D4853F-46E2-456E-9410-981A5DA86708}" type="pres">
      <dgm:prSet presAssocID="{9E674042-06F8-434E-A7A4-E3B20F0F2D50}" presName="txTwo" presStyleLbl="node2" presStyleIdx="1" presStyleCnt="4" custScaleY="302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E5C9E3-416D-41A2-822B-70D8ED45E90A}" type="pres">
      <dgm:prSet presAssocID="{9E674042-06F8-434E-A7A4-E3B20F0F2D50}" presName="horzTwo" presStyleCnt="0"/>
      <dgm:spPr/>
    </dgm:pt>
    <dgm:pt modelId="{A73E3E49-FAF5-4491-A2E6-34F6683608EA}" type="pres">
      <dgm:prSet presAssocID="{1614535B-19F1-4E09-BDBB-68D91E7A980B}" presName="sibSpaceTwo" presStyleCnt="0"/>
      <dgm:spPr/>
    </dgm:pt>
    <dgm:pt modelId="{DCAC6AC7-3CA1-4507-8EE0-3425FBB884A9}" type="pres">
      <dgm:prSet presAssocID="{6214E855-42D5-474E-96DE-E422C46125F4}" presName="vertTwo" presStyleCnt="0"/>
      <dgm:spPr/>
    </dgm:pt>
    <dgm:pt modelId="{39AF27EB-3A0C-48F1-B57D-329FDA8D037D}" type="pres">
      <dgm:prSet presAssocID="{6214E855-42D5-474E-96DE-E422C46125F4}" presName="txTwo" presStyleLbl="node2" presStyleIdx="2" presStyleCnt="4" custScaleY="28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184B88-CBD6-4385-8C55-F8AA09F42ECB}" type="pres">
      <dgm:prSet presAssocID="{6214E855-42D5-474E-96DE-E422C46125F4}" presName="horzTwo" presStyleCnt="0"/>
      <dgm:spPr/>
    </dgm:pt>
    <dgm:pt modelId="{37187089-47EB-438C-B5F8-D1EE62A549E2}" type="pres">
      <dgm:prSet presAssocID="{714D1C33-4E58-4775-B827-1B60B12772A7}" presName="sibSpaceTwo" presStyleCnt="0"/>
      <dgm:spPr/>
    </dgm:pt>
    <dgm:pt modelId="{BA2EF0B2-3F44-4E69-A9C1-A7894FE288B1}" type="pres">
      <dgm:prSet presAssocID="{F3B2772F-C4E4-4DAE-B594-46480D59374F}" presName="vertTwo" presStyleCnt="0"/>
      <dgm:spPr/>
    </dgm:pt>
    <dgm:pt modelId="{197FB31F-9FB9-4E93-82D0-84D7507BBFDB}" type="pres">
      <dgm:prSet presAssocID="{F3B2772F-C4E4-4DAE-B594-46480D59374F}" presName="txTwo" presStyleLbl="node2" presStyleIdx="3" presStyleCnt="4" custScaleY="30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7DAE29-031C-46F2-900D-81C55A400BDA}" type="pres">
      <dgm:prSet presAssocID="{F3B2772F-C4E4-4DAE-B594-46480D59374F}" presName="horzTwo" presStyleCnt="0"/>
      <dgm:spPr/>
    </dgm:pt>
  </dgm:ptLst>
  <dgm:cxnLst>
    <dgm:cxn modelId="{07371412-8A1A-4627-AD52-79412EA52B98}" type="presOf" srcId="{F3B2772F-C4E4-4DAE-B594-46480D59374F}" destId="{197FB31F-9FB9-4E93-82D0-84D7507BBFDB}" srcOrd="0" destOrd="0" presId="urn:microsoft.com/office/officeart/2005/8/layout/hierarchy4"/>
    <dgm:cxn modelId="{23FF633F-E3CD-4559-BE87-D6253DEFD1D6}" type="presOf" srcId="{A456C41F-E227-416D-BE1A-DDFD8C2C94F6}" destId="{D1A6C7D5-8726-47EA-9C5F-B070478F78D6}" srcOrd="0" destOrd="0" presId="urn:microsoft.com/office/officeart/2005/8/layout/hierarchy4"/>
    <dgm:cxn modelId="{FB22619E-A729-4EE6-B1B7-12B554BDAC13}" srcId="{A456C41F-E227-416D-BE1A-DDFD8C2C94F6}" destId="{FF23A19B-7AC1-459A-A476-DFD961CEA743}" srcOrd="0" destOrd="0" parTransId="{CF56271A-F359-4C8D-A097-4AD9547DC154}" sibTransId="{E9BA0AFC-4799-4BD2-9550-E31EFEC4019C}"/>
    <dgm:cxn modelId="{866232F5-5FB2-44C5-895F-280A0562BF9D}" type="presOf" srcId="{FF23A19B-7AC1-459A-A476-DFD961CEA743}" destId="{F6CC8025-985D-4C63-9EDB-CBED0AC7B951}" srcOrd="0" destOrd="0" presId="urn:microsoft.com/office/officeart/2005/8/layout/hierarchy4"/>
    <dgm:cxn modelId="{F57ABCB8-70E1-470A-BF25-78369B9ED508}" srcId="{FF23A19B-7AC1-459A-A476-DFD961CEA743}" destId="{F3B2772F-C4E4-4DAE-B594-46480D59374F}" srcOrd="3" destOrd="0" parTransId="{5E47D952-EC0C-444E-B86E-5102949C7D3B}" sibTransId="{F4DE714F-0AC9-40EF-B2A8-421ACF920C71}"/>
    <dgm:cxn modelId="{E8FF6EFF-4D74-4E0D-B808-8D2F71DC7B6E}" type="presOf" srcId="{6214E855-42D5-474E-96DE-E422C46125F4}" destId="{39AF27EB-3A0C-48F1-B57D-329FDA8D037D}" srcOrd="0" destOrd="0" presId="urn:microsoft.com/office/officeart/2005/8/layout/hierarchy4"/>
    <dgm:cxn modelId="{C8CF6C60-6614-4C39-8708-EB4DB12C2341}" srcId="{FF23A19B-7AC1-459A-A476-DFD961CEA743}" destId="{96A199FD-17C7-4833-B84B-2BF0E488D14B}" srcOrd="0" destOrd="0" parTransId="{329798A6-BC2D-4B12-9F2D-5A9F4F30B737}" sibTransId="{02657B00-6B40-4CEF-BF13-2C980D4C7319}"/>
    <dgm:cxn modelId="{36B35B71-CD58-4A3D-86A3-5B57BA9029FF}" srcId="{FF23A19B-7AC1-459A-A476-DFD961CEA743}" destId="{9E674042-06F8-434E-A7A4-E3B20F0F2D50}" srcOrd="1" destOrd="0" parTransId="{0C773A5A-828D-4E18-8217-FA7777458C94}" sibTransId="{1614535B-19F1-4E09-BDBB-68D91E7A980B}"/>
    <dgm:cxn modelId="{0B48D6E4-8D1A-4D86-8563-9DD823D40B13}" type="presOf" srcId="{96A199FD-17C7-4833-B84B-2BF0E488D14B}" destId="{232705CD-171F-4631-97FF-E5228620B46A}" srcOrd="0" destOrd="0" presId="urn:microsoft.com/office/officeart/2005/8/layout/hierarchy4"/>
    <dgm:cxn modelId="{F8D49DEA-524D-4740-91AD-E4CD7FE9E2FE}" srcId="{FF23A19B-7AC1-459A-A476-DFD961CEA743}" destId="{6214E855-42D5-474E-96DE-E422C46125F4}" srcOrd="2" destOrd="0" parTransId="{5B66C87B-FFE6-41E7-A587-FC98B793598C}" sibTransId="{714D1C33-4E58-4775-B827-1B60B12772A7}"/>
    <dgm:cxn modelId="{EBBCDA69-39FF-4C6E-B5C5-F57A1AAF5112}" type="presOf" srcId="{9E674042-06F8-434E-A7A4-E3B20F0F2D50}" destId="{12D4853F-46E2-456E-9410-981A5DA86708}" srcOrd="0" destOrd="0" presId="urn:microsoft.com/office/officeart/2005/8/layout/hierarchy4"/>
    <dgm:cxn modelId="{7B010C94-78FA-428A-BD9F-068B84B08ABB}" type="presParOf" srcId="{D1A6C7D5-8726-47EA-9C5F-B070478F78D6}" destId="{8416B330-5104-4C02-85CD-7A2B087B7269}" srcOrd="0" destOrd="0" presId="urn:microsoft.com/office/officeart/2005/8/layout/hierarchy4"/>
    <dgm:cxn modelId="{19C5F99F-894D-4875-8D44-A31EE4088D41}" type="presParOf" srcId="{8416B330-5104-4C02-85CD-7A2B087B7269}" destId="{F6CC8025-985D-4C63-9EDB-CBED0AC7B951}" srcOrd="0" destOrd="0" presId="urn:microsoft.com/office/officeart/2005/8/layout/hierarchy4"/>
    <dgm:cxn modelId="{9D680478-0268-4396-A568-56AD06F48E84}" type="presParOf" srcId="{8416B330-5104-4C02-85CD-7A2B087B7269}" destId="{92DF2E7C-B589-40AF-9974-401424FEEC9A}" srcOrd="1" destOrd="0" presId="urn:microsoft.com/office/officeart/2005/8/layout/hierarchy4"/>
    <dgm:cxn modelId="{469F6082-51EC-4FBC-A181-8CDD49345EAE}" type="presParOf" srcId="{8416B330-5104-4C02-85CD-7A2B087B7269}" destId="{13A5BCF5-EB74-44D9-BCD5-142387F23AD6}" srcOrd="2" destOrd="0" presId="urn:microsoft.com/office/officeart/2005/8/layout/hierarchy4"/>
    <dgm:cxn modelId="{58B89956-A2F7-4A3D-9A4A-79045112A678}" type="presParOf" srcId="{13A5BCF5-EB74-44D9-BCD5-142387F23AD6}" destId="{C9DD2E09-4651-4D81-834C-1C6DA790509A}" srcOrd="0" destOrd="0" presId="urn:microsoft.com/office/officeart/2005/8/layout/hierarchy4"/>
    <dgm:cxn modelId="{750A22F1-A318-4B4F-9559-FBA3770A0BF7}" type="presParOf" srcId="{C9DD2E09-4651-4D81-834C-1C6DA790509A}" destId="{232705CD-171F-4631-97FF-E5228620B46A}" srcOrd="0" destOrd="0" presId="urn:microsoft.com/office/officeart/2005/8/layout/hierarchy4"/>
    <dgm:cxn modelId="{28693267-A45B-4423-AAA0-E2F2FC86821E}" type="presParOf" srcId="{C9DD2E09-4651-4D81-834C-1C6DA790509A}" destId="{5D1EA44F-2D30-4651-9807-8406205DCD8A}" srcOrd="1" destOrd="0" presId="urn:microsoft.com/office/officeart/2005/8/layout/hierarchy4"/>
    <dgm:cxn modelId="{09B9DF30-AE4B-4B02-B94B-A74E93B255D6}" type="presParOf" srcId="{13A5BCF5-EB74-44D9-BCD5-142387F23AD6}" destId="{ADDD5063-6D0D-44B7-A8E2-E75E014AC0EF}" srcOrd="1" destOrd="0" presId="urn:microsoft.com/office/officeart/2005/8/layout/hierarchy4"/>
    <dgm:cxn modelId="{65A84D52-22A2-4C53-B261-4C57F05E9574}" type="presParOf" srcId="{13A5BCF5-EB74-44D9-BCD5-142387F23AD6}" destId="{A4196A37-00FD-4B2C-AC68-F1AA25ED4201}" srcOrd="2" destOrd="0" presId="urn:microsoft.com/office/officeart/2005/8/layout/hierarchy4"/>
    <dgm:cxn modelId="{3B15B01D-90F8-461E-86D9-0E05939F272A}" type="presParOf" srcId="{A4196A37-00FD-4B2C-AC68-F1AA25ED4201}" destId="{12D4853F-46E2-456E-9410-981A5DA86708}" srcOrd="0" destOrd="0" presId="urn:microsoft.com/office/officeart/2005/8/layout/hierarchy4"/>
    <dgm:cxn modelId="{84A1B8AF-ED97-40CA-81BA-790089775D93}" type="presParOf" srcId="{A4196A37-00FD-4B2C-AC68-F1AA25ED4201}" destId="{33E5C9E3-416D-41A2-822B-70D8ED45E90A}" srcOrd="1" destOrd="0" presId="urn:microsoft.com/office/officeart/2005/8/layout/hierarchy4"/>
    <dgm:cxn modelId="{AD5B730C-9C58-4875-AB02-4A2F1A1F7C68}" type="presParOf" srcId="{13A5BCF5-EB74-44D9-BCD5-142387F23AD6}" destId="{A73E3E49-FAF5-4491-A2E6-34F6683608EA}" srcOrd="3" destOrd="0" presId="urn:microsoft.com/office/officeart/2005/8/layout/hierarchy4"/>
    <dgm:cxn modelId="{E43B19F2-02FC-4AA3-BC20-667CF2A29115}" type="presParOf" srcId="{13A5BCF5-EB74-44D9-BCD5-142387F23AD6}" destId="{DCAC6AC7-3CA1-4507-8EE0-3425FBB884A9}" srcOrd="4" destOrd="0" presId="urn:microsoft.com/office/officeart/2005/8/layout/hierarchy4"/>
    <dgm:cxn modelId="{9DB67B91-F3EF-4F84-A9D5-28F328F893B0}" type="presParOf" srcId="{DCAC6AC7-3CA1-4507-8EE0-3425FBB884A9}" destId="{39AF27EB-3A0C-48F1-B57D-329FDA8D037D}" srcOrd="0" destOrd="0" presId="urn:microsoft.com/office/officeart/2005/8/layout/hierarchy4"/>
    <dgm:cxn modelId="{825DA05D-4D2E-4C54-9533-4761F00783C1}" type="presParOf" srcId="{DCAC6AC7-3CA1-4507-8EE0-3425FBB884A9}" destId="{D4184B88-CBD6-4385-8C55-F8AA09F42ECB}" srcOrd="1" destOrd="0" presId="urn:microsoft.com/office/officeart/2005/8/layout/hierarchy4"/>
    <dgm:cxn modelId="{A82289C8-DA12-49FB-89D2-631AD02291F4}" type="presParOf" srcId="{13A5BCF5-EB74-44D9-BCD5-142387F23AD6}" destId="{37187089-47EB-438C-B5F8-D1EE62A549E2}" srcOrd="5" destOrd="0" presId="urn:microsoft.com/office/officeart/2005/8/layout/hierarchy4"/>
    <dgm:cxn modelId="{85580686-2BD8-465F-83AD-D8A341D95A92}" type="presParOf" srcId="{13A5BCF5-EB74-44D9-BCD5-142387F23AD6}" destId="{BA2EF0B2-3F44-4E69-A9C1-A7894FE288B1}" srcOrd="6" destOrd="0" presId="urn:microsoft.com/office/officeart/2005/8/layout/hierarchy4"/>
    <dgm:cxn modelId="{B95D5E2E-384B-446C-BC28-3216D45B2EEF}" type="presParOf" srcId="{BA2EF0B2-3F44-4E69-A9C1-A7894FE288B1}" destId="{197FB31F-9FB9-4E93-82D0-84D7507BBFDB}" srcOrd="0" destOrd="0" presId="urn:microsoft.com/office/officeart/2005/8/layout/hierarchy4"/>
    <dgm:cxn modelId="{5CB25AB1-D578-4DD0-AF49-8E372A9C1559}" type="presParOf" srcId="{BA2EF0B2-3F44-4E69-A9C1-A7894FE288B1}" destId="{B17DAE29-031C-46F2-900D-81C55A400B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44AB49-C1CF-4FD4-A2AD-FEBE7D1F95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9831F-2A2C-4B16-BE41-2EC1BA177B5F}">
      <dgm:prSet phldrT="[Text]"/>
      <dgm:spPr/>
      <dgm:t>
        <a:bodyPr/>
        <a:lstStyle/>
        <a:p>
          <a:pPr algn="ctr"/>
          <a:r>
            <a:rPr lang="en-US" b="1" dirty="0" err="1" smtClean="0">
              <a:hlinkClick xmlns:r="http://schemas.openxmlformats.org/officeDocument/2006/relationships" r:id="rId1"/>
            </a:rPr>
            <a:t>Starfsbraut</a:t>
          </a:r>
          <a:r>
            <a:rPr lang="en-US" b="1" dirty="0" smtClean="0">
              <a:hlinkClick xmlns:r="http://schemas.openxmlformats.org/officeDocument/2006/relationships" r:id="rId1"/>
            </a:rPr>
            <a:t> </a:t>
          </a:r>
          <a:r>
            <a:rPr lang="en-US" b="1" dirty="0" err="1" smtClean="0">
              <a:hlinkClick xmlns:r="http://schemas.openxmlformats.org/officeDocument/2006/relationships" r:id="rId1"/>
            </a:rPr>
            <a:t>einhverfra</a:t>
          </a:r>
          <a:endParaRPr lang="en-US" b="1" dirty="0"/>
        </a:p>
      </dgm:t>
    </dgm:pt>
    <dgm:pt modelId="{74A488BD-7485-4438-B536-FFC8FFA24F0A}" type="parTrans" cxnId="{F482E2F4-605C-4B39-ABB5-404AA217EB1D}">
      <dgm:prSet/>
      <dgm:spPr/>
      <dgm:t>
        <a:bodyPr/>
        <a:lstStyle/>
        <a:p>
          <a:endParaRPr lang="en-US" b="1"/>
        </a:p>
      </dgm:t>
    </dgm:pt>
    <dgm:pt modelId="{2640E5DD-94D0-48EA-A975-3FF13FA1B807}" type="sibTrans" cxnId="{F482E2F4-605C-4B39-ABB5-404AA217EB1D}">
      <dgm:prSet/>
      <dgm:spPr/>
      <dgm:t>
        <a:bodyPr/>
        <a:lstStyle/>
        <a:p>
          <a:endParaRPr lang="en-US" b="1"/>
        </a:p>
      </dgm:t>
    </dgm:pt>
    <dgm:pt modelId="{42595F3A-88D4-4216-B12D-D54A9963E4BF}" type="pres">
      <dgm:prSet presAssocID="{E244AB49-C1CF-4FD4-A2AD-FEBE7D1F95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883264-AFF5-43E3-B577-F0F8CAB57E94}" type="pres">
      <dgm:prSet presAssocID="{FAD9831F-2A2C-4B16-BE41-2EC1BA177B5F}" presName="parentText" presStyleLbl="node1" presStyleIdx="0" presStyleCnt="1" custScaleY="22627" custLinFactNeighborX="-6768" custLinFactNeighborY="32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85318-3240-4190-A47C-4A062D3DF7B5}" type="presOf" srcId="{FAD9831F-2A2C-4B16-BE41-2EC1BA177B5F}" destId="{24883264-AFF5-43E3-B577-F0F8CAB57E94}" srcOrd="0" destOrd="0" presId="urn:microsoft.com/office/officeart/2005/8/layout/vList2"/>
    <dgm:cxn modelId="{F482E2F4-605C-4B39-ABB5-404AA217EB1D}" srcId="{E244AB49-C1CF-4FD4-A2AD-FEBE7D1F9507}" destId="{FAD9831F-2A2C-4B16-BE41-2EC1BA177B5F}" srcOrd="0" destOrd="0" parTransId="{74A488BD-7485-4438-B536-FFC8FFA24F0A}" sibTransId="{2640E5DD-94D0-48EA-A975-3FF13FA1B807}"/>
    <dgm:cxn modelId="{ED2A6108-CC37-4B47-BF58-38D83E7538CE}" type="presOf" srcId="{E244AB49-C1CF-4FD4-A2AD-FEBE7D1F9507}" destId="{42595F3A-88D4-4216-B12D-D54A9963E4BF}" srcOrd="0" destOrd="0" presId="urn:microsoft.com/office/officeart/2005/8/layout/vList2"/>
    <dgm:cxn modelId="{7338FAAB-9322-43C3-9E48-28846EC92CE4}" type="presParOf" srcId="{42595F3A-88D4-4216-B12D-D54A9963E4BF}" destId="{24883264-AFF5-43E3-B577-F0F8CAB57E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7C8BDA-E416-42D6-8E58-72513AFB24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374038-0230-4511-B77B-B808EB644DB6}">
      <dgm:prSet phldrT="[Text]"/>
      <dgm:spPr/>
      <dgm:t>
        <a:bodyPr/>
        <a:lstStyle/>
        <a:p>
          <a:pPr algn="ctr"/>
          <a:r>
            <a:rPr lang="is-IS" dirty="0" smtClean="0">
              <a:hlinkClick xmlns:r="http://schemas.openxmlformats.org/officeDocument/2006/relationships" r:id="rId1"/>
            </a:rPr>
            <a:t>Tveggja ára námsbraut – verslunar og frumkvöðlabraut</a:t>
          </a:r>
          <a:endParaRPr lang="en-US" dirty="0"/>
        </a:p>
      </dgm:t>
    </dgm:pt>
    <dgm:pt modelId="{8C6AD404-5905-4A67-ADC3-7F51845FF5DF}" type="parTrans" cxnId="{2D0317D8-31D2-4D77-A872-A61CEAD70D3B}">
      <dgm:prSet/>
      <dgm:spPr/>
      <dgm:t>
        <a:bodyPr/>
        <a:lstStyle/>
        <a:p>
          <a:endParaRPr lang="en-US"/>
        </a:p>
      </dgm:t>
    </dgm:pt>
    <dgm:pt modelId="{72ACC851-A86A-4A75-A663-D0EBE336FFBA}" type="sibTrans" cxnId="{2D0317D8-31D2-4D77-A872-A61CEAD70D3B}">
      <dgm:prSet/>
      <dgm:spPr/>
      <dgm:t>
        <a:bodyPr/>
        <a:lstStyle/>
        <a:p>
          <a:endParaRPr lang="en-US"/>
        </a:p>
      </dgm:t>
    </dgm:pt>
    <dgm:pt modelId="{E0EA1954-7888-420D-AFE2-19A4013FF578}" type="pres">
      <dgm:prSet presAssocID="{D77C8BDA-E416-42D6-8E58-72513AFB24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EDEAC6-5662-472C-8A10-4BCA4582966E}" type="pres">
      <dgm:prSet presAssocID="{59374038-0230-4511-B77B-B808EB644DB6}" presName="parentText" presStyleLbl="node1" presStyleIdx="0" presStyleCnt="1" custLinFactNeighborX="23625" custLinFactNeighborY="137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0317D8-31D2-4D77-A872-A61CEAD70D3B}" srcId="{D77C8BDA-E416-42D6-8E58-72513AFB2474}" destId="{59374038-0230-4511-B77B-B808EB644DB6}" srcOrd="0" destOrd="0" parTransId="{8C6AD404-5905-4A67-ADC3-7F51845FF5DF}" sibTransId="{72ACC851-A86A-4A75-A663-D0EBE336FFBA}"/>
    <dgm:cxn modelId="{F0BD0264-1581-46EF-AB4F-478477AFBE14}" type="presOf" srcId="{D77C8BDA-E416-42D6-8E58-72513AFB2474}" destId="{E0EA1954-7888-420D-AFE2-19A4013FF578}" srcOrd="0" destOrd="0" presId="urn:microsoft.com/office/officeart/2005/8/layout/vList2"/>
    <dgm:cxn modelId="{6E42EB45-9AF1-44D6-9217-D23E00931746}" type="presOf" srcId="{59374038-0230-4511-B77B-B808EB644DB6}" destId="{A9EDEAC6-5662-472C-8A10-4BCA4582966E}" srcOrd="0" destOrd="0" presId="urn:microsoft.com/office/officeart/2005/8/layout/vList2"/>
    <dgm:cxn modelId="{AE35A1E7-3FC9-416C-AA10-DF21715098C4}" type="presParOf" srcId="{E0EA1954-7888-420D-AFE2-19A4013FF578}" destId="{A9EDEAC6-5662-472C-8A10-4BCA458296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8D8C05-55DD-424A-9B99-16B2029FF5E8}">
      <dsp:nvSpPr>
        <dsp:cNvPr id="0" name=""/>
        <dsp:cNvSpPr/>
      </dsp:nvSpPr>
      <dsp:spPr>
        <a:xfrm>
          <a:off x="0" y="85509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b="1" u="sng" kern="1200" dirty="0" smtClean="0">
              <a:hlinkClick xmlns:r="http://schemas.openxmlformats.org/officeDocument/2006/relationships" r:id="rId1"/>
            </a:rPr>
            <a:t>Tölvur og pökkun</a:t>
          </a:r>
          <a:endParaRPr lang="is-IS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500" kern="1200" dirty="0" smtClean="0">
              <a:solidFill>
                <a:schemeClr val="tx1"/>
              </a:solidFill>
            </a:rPr>
            <a:t>Frágangur á ýmsum verkum, prentun á </a:t>
          </a:r>
          <a:r>
            <a:rPr lang="is-IS" sz="1500" kern="1200" dirty="0" err="1" smtClean="0">
              <a:solidFill>
                <a:schemeClr val="tx1"/>
              </a:solidFill>
            </a:rPr>
            <a:t>plastkortum</a:t>
          </a:r>
          <a:r>
            <a:rPr lang="is-IS" sz="1500" kern="1200" dirty="0" smtClean="0">
              <a:solidFill>
                <a:schemeClr val="tx1"/>
              </a:solidFill>
            </a:rPr>
            <a:t>, gormun, ljósritun, pökkun á ýmsum varningi o.fl.</a:t>
          </a:r>
          <a:endParaRPr lang="is-IS" sz="15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0" y="85509"/>
        <a:ext cx="2722802" cy="1633681"/>
      </dsp:txXfrm>
    </dsp:sp>
    <dsp:sp modelId="{ADE6BD12-E7B2-4CFF-BFF1-4A3843D49048}">
      <dsp:nvSpPr>
        <dsp:cNvPr id="0" name=""/>
        <dsp:cNvSpPr/>
      </dsp:nvSpPr>
      <dsp:spPr>
        <a:xfrm>
          <a:off x="2952334" y="72015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b="1" u="sng" kern="1200" dirty="0" smtClean="0">
              <a:hlinkClick xmlns:r="http://schemas.openxmlformats.org/officeDocument/2006/relationships" r:id="rId2"/>
            </a:rPr>
            <a:t>Handverksdeild</a:t>
          </a:r>
          <a:endParaRPr lang="is-IS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100" kern="1200" dirty="0" smtClean="0">
              <a:solidFill>
                <a:schemeClr val="tx1"/>
              </a:solidFill>
            </a:rPr>
            <a:t>(er á </a:t>
          </a:r>
          <a:r>
            <a:rPr lang="is-IS" sz="1100" kern="1200" dirty="0" err="1" smtClean="0">
              <a:solidFill>
                <a:schemeClr val="tx1"/>
              </a:solidFill>
            </a:rPr>
            <a:t>Facebook</a:t>
          </a:r>
          <a:r>
            <a:rPr lang="is-IS" sz="1100" kern="1200" dirty="0" smtClean="0">
              <a:solidFill>
                <a:schemeClr val="tx1"/>
              </a:solidFill>
            </a:rPr>
            <a:t> undir “Fjölsmiðjan- handverksdeild)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100" kern="1200" dirty="0" smtClean="0">
              <a:solidFill>
                <a:schemeClr val="tx1"/>
              </a:solidFill>
            </a:rPr>
            <a:t>Framleiðir ýmsa einstaka hluti s.s. Hárskraut, </a:t>
          </a:r>
          <a:r>
            <a:rPr lang="is-IS" sz="1100" kern="1200" dirty="0" err="1" smtClean="0">
              <a:solidFill>
                <a:schemeClr val="tx1"/>
              </a:solidFill>
            </a:rPr>
            <a:t>grifflur</a:t>
          </a:r>
          <a:r>
            <a:rPr lang="is-IS" sz="1100" kern="1200" dirty="0" smtClean="0">
              <a:solidFill>
                <a:schemeClr val="tx1"/>
              </a:solidFill>
            </a:rPr>
            <a:t>, grjónapúða, innkaupapoka, vettlinga o.fl.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1100" b="0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u="sng" kern="1200" dirty="0"/>
        </a:p>
      </dsp:txBody>
      <dsp:txXfrm>
        <a:off x="2952334" y="72015"/>
        <a:ext cx="2722802" cy="1633681"/>
      </dsp:txXfrm>
    </dsp:sp>
    <dsp:sp modelId="{25BEA51B-2D1F-4FB0-88E9-8374E74A6E21}">
      <dsp:nvSpPr>
        <dsp:cNvPr id="0" name=""/>
        <dsp:cNvSpPr/>
      </dsp:nvSpPr>
      <dsp:spPr>
        <a:xfrm>
          <a:off x="5990165" y="85509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b="1" u="sng" kern="1200" dirty="0" smtClean="0">
              <a:solidFill>
                <a:schemeClr val="bg1"/>
              </a:solidFill>
              <a:hlinkClick xmlns:r="http://schemas.openxmlformats.org/officeDocument/2006/relationships" r:id="rId3"/>
            </a:rPr>
            <a:t>Bíladeild</a:t>
          </a:r>
          <a:endParaRPr lang="is-IS" sz="16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Sér um þvott, bón og alhliða hreingerningar á bifreiðum.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viðskiptavinir eru fyrirtæki og einstaklingar</a:t>
          </a:r>
          <a:endParaRPr lang="is-IS" sz="12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12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1200" b="0" u="none" kern="1200" dirty="0" smtClean="0">
            <a:solidFill>
              <a:schemeClr val="tx1"/>
            </a:solidFill>
          </a:endParaRPr>
        </a:p>
      </dsp:txBody>
      <dsp:txXfrm>
        <a:off x="5990165" y="85509"/>
        <a:ext cx="2722802" cy="1633681"/>
      </dsp:txXfrm>
    </dsp:sp>
    <dsp:sp modelId="{9818D297-0896-43E7-A09C-29451C2273AB}">
      <dsp:nvSpPr>
        <dsp:cNvPr id="0" name=""/>
        <dsp:cNvSpPr/>
      </dsp:nvSpPr>
      <dsp:spPr>
        <a:xfrm>
          <a:off x="0" y="1991471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b="1" u="sng" kern="1200" dirty="0" smtClean="0">
              <a:solidFill>
                <a:schemeClr val="bg1"/>
              </a:solidFill>
              <a:hlinkClick xmlns:r="http://schemas.openxmlformats.org/officeDocument/2006/relationships" r:id="rId4"/>
            </a:rPr>
            <a:t>Rafdeild</a:t>
          </a:r>
          <a:endParaRPr lang="is-IS" sz="16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tx1"/>
              </a:solidFill>
            </a:rPr>
            <a:t>Yfirfer raftæki fyrir Góða hirðinn og tekur í sundur tölvubúnað fyrir Efnamóttökuna</a:t>
          </a:r>
          <a:endParaRPr lang="is-IS" sz="16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1600" b="1" u="sng" kern="1200" dirty="0" smtClean="0">
            <a:solidFill>
              <a:schemeClr val="bg1"/>
            </a:solidFill>
          </a:endParaRPr>
        </a:p>
      </dsp:txBody>
      <dsp:txXfrm>
        <a:off x="0" y="1991471"/>
        <a:ext cx="2722802" cy="1633681"/>
      </dsp:txXfrm>
    </dsp:sp>
    <dsp:sp modelId="{410E83B9-8E5C-48E1-B410-48E4BD6D275A}">
      <dsp:nvSpPr>
        <dsp:cNvPr id="0" name=""/>
        <dsp:cNvSpPr/>
      </dsp:nvSpPr>
      <dsp:spPr>
        <a:xfrm>
          <a:off x="2995082" y="1991471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b="1" u="sng" kern="1200" dirty="0" smtClean="0">
              <a:solidFill>
                <a:schemeClr val="bg1"/>
              </a:solidFill>
              <a:hlinkClick xmlns:r="http://schemas.openxmlformats.org/officeDocument/2006/relationships" r:id="rId5"/>
            </a:rPr>
            <a:t>Smíðadeild</a:t>
          </a:r>
          <a:endParaRPr lang="is-IS" sz="16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tx1"/>
              </a:solidFill>
            </a:rPr>
            <a:t>Tekur að sér nýsmíði og viðhald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tx1"/>
              </a:solidFill>
            </a:rPr>
            <a:t>Hafa smíðað t.d. Hurðir, glugga, barnahús </a:t>
          </a:r>
          <a:r>
            <a:rPr lang="is-IS" sz="1600" kern="1200" dirty="0" err="1" smtClean="0">
              <a:solidFill>
                <a:schemeClr val="tx1"/>
              </a:solidFill>
            </a:rPr>
            <a:t>o.fl</a:t>
          </a:r>
          <a:endParaRPr lang="is-IS" sz="16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>
            <a:solidFill>
              <a:schemeClr val="bg1"/>
            </a:solidFill>
          </a:endParaRPr>
        </a:p>
      </dsp:txBody>
      <dsp:txXfrm>
        <a:off x="2995082" y="1991471"/>
        <a:ext cx="2722802" cy="1633681"/>
      </dsp:txXfrm>
    </dsp:sp>
    <dsp:sp modelId="{FE6AD38C-C19C-4DCF-A8E4-02AC5496D0AB}">
      <dsp:nvSpPr>
        <dsp:cNvPr id="0" name=""/>
        <dsp:cNvSpPr/>
      </dsp:nvSpPr>
      <dsp:spPr>
        <a:xfrm>
          <a:off x="5990165" y="1991471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b="1" u="sng" kern="1200" dirty="0" smtClean="0">
              <a:solidFill>
                <a:schemeClr val="bg1"/>
              </a:solidFill>
              <a:hlinkClick xmlns:r="http://schemas.openxmlformats.org/officeDocument/2006/relationships" r:id="rId6"/>
            </a:rPr>
            <a:t>Hússtjórnardeild</a:t>
          </a:r>
          <a:endParaRPr lang="is-IS" sz="16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Nemar sinna öllum störfum sem tilheyra mötuneyti og sér mötuneytið öllu starfsfólki Fjölsmiðjunnar fyrir mat og auk þess geta fyrirtæki í nágrenninu fengið keyptan mat</a:t>
          </a:r>
          <a:endParaRPr lang="is-IS" sz="1200" b="1" u="sng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>
            <a:solidFill>
              <a:schemeClr val="bg1"/>
            </a:solidFill>
          </a:endParaRPr>
        </a:p>
      </dsp:txBody>
      <dsp:txXfrm>
        <a:off x="5990165" y="1991471"/>
        <a:ext cx="2722802" cy="1633681"/>
      </dsp:txXfrm>
    </dsp:sp>
    <dsp:sp modelId="{BBEB3B4B-EF31-4D72-B5C8-AE1599458C6D}">
      <dsp:nvSpPr>
        <dsp:cNvPr id="0" name=""/>
        <dsp:cNvSpPr/>
      </dsp:nvSpPr>
      <dsp:spPr>
        <a:xfrm>
          <a:off x="2016221" y="3897433"/>
          <a:ext cx="4680524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400" b="1" u="sng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Kennsla og ráðgjöf</a:t>
          </a:r>
          <a:endParaRPr lang="is-IS" sz="2400" b="1" u="sng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tx1"/>
              </a:solidFill>
            </a:rPr>
            <a:t>Nemendur geta stundað nám með vinnu og fá ráðgjöf og stuðning í </a:t>
          </a:r>
          <a:r>
            <a:rPr lang="is-IS" sz="1600" kern="1200" dirty="0" err="1" smtClean="0">
              <a:solidFill>
                <a:schemeClr val="tx1"/>
              </a:solidFill>
            </a:rPr>
            <a:t>Fjölsmiðjunn</a:t>
          </a:r>
          <a:r>
            <a:rPr lang="en-US" sz="1600" kern="1200" dirty="0" err="1" smtClean="0">
              <a:solidFill>
                <a:schemeClr val="tx1"/>
              </a:solidFill>
            </a:rPr>
            <a:t>i</a:t>
          </a:r>
          <a:endParaRPr lang="en-US" sz="16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>
              <a:solidFill>
                <a:schemeClr val="tx1"/>
              </a:solidFill>
            </a:rPr>
            <a:t>Markmiðið er að styrkja undirstöðu og efla sjálfstraust og stuðla þannig að áframhaldandi námi.</a:t>
          </a:r>
          <a:endParaRPr lang="en-US" sz="1600" kern="1200" dirty="0"/>
        </a:p>
      </dsp:txBody>
      <dsp:txXfrm>
        <a:off x="2016221" y="3897433"/>
        <a:ext cx="4680524" cy="16336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C8025-985D-4C63-9EDB-CBED0AC7B951}">
      <dsp:nvSpPr>
        <dsp:cNvPr id="0" name=""/>
        <dsp:cNvSpPr/>
      </dsp:nvSpPr>
      <dsp:spPr>
        <a:xfrm>
          <a:off x="2199178" y="288032"/>
          <a:ext cx="3674137" cy="906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hlinkClick xmlns:r="http://schemas.openxmlformats.org/officeDocument/2006/relationships" r:id="rId1"/>
            </a:rPr>
            <a:t>Námsbrautir</a:t>
          </a:r>
          <a:endParaRPr lang="en-US" sz="3900" kern="1200" dirty="0"/>
        </a:p>
      </dsp:txBody>
      <dsp:txXfrm>
        <a:off x="2199178" y="288032"/>
        <a:ext cx="3674137" cy="906832"/>
      </dsp:txXfrm>
    </dsp:sp>
    <dsp:sp modelId="{232705CD-171F-4631-97FF-E5228620B46A}">
      <dsp:nvSpPr>
        <dsp:cNvPr id="0" name=""/>
        <dsp:cNvSpPr/>
      </dsp:nvSpPr>
      <dsp:spPr>
        <a:xfrm>
          <a:off x="1304" y="1934959"/>
          <a:ext cx="1897903" cy="1089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hlinkClick xmlns:r="http://schemas.openxmlformats.org/officeDocument/2006/relationships" r:id="rId2"/>
            </a:rPr>
            <a:t>Félagsvísinda</a:t>
          </a:r>
          <a:r>
            <a:rPr lang="en-US" sz="2000" kern="1200" dirty="0" smtClean="0">
              <a:hlinkClick xmlns:r="http://schemas.openxmlformats.org/officeDocument/2006/relationships" r:id="rId2"/>
            </a:rPr>
            <a:t> </a:t>
          </a:r>
          <a:r>
            <a:rPr lang="en-US" sz="2000" kern="1200" dirty="0" err="1" smtClean="0">
              <a:hlinkClick xmlns:r="http://schemas.openxmlformats.org/officeDocument/2006/relationships" r:id="rId2"/>
            </a:rPr>
            <a:t>braut</a:t>
          </a:r>
          <a:endParaRPr lang="en-US" sz="2000" kern="1200" dirty="0"/>
        </a:p>
      </dsp:txBody>
      <dsp:txXfrm>
        <a:off x="1304" y="1934959"/>
        <a:ext cx="1897903" cy="1089373"/>
      </dsp:txXfrm>
    </dsp:sp>
    <dsp:sp modelId="{12D4853F-46E2-456E-9410-981A5DA86708}">
      <dsp:nvSpPr>
        <dsp:cNvPr id="0" name=""/>
        <dsp:cNvSpPr/>
      </dsp:nvSpPr>
      <dsp:spPr>
        <a:xfrm>
          <a:off x="2058631" y="1934959"/>
          <a:ext cx="1897903" cy="108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hlinkClick xmlns:r="http://schemas.openxmlformats.org/officeDocument/2006/relationships" r:id="rId3"/>
            </a:rPr>
            <a:t>Hugvísinda</a:t>
          </a:r>
          <a:endParaRPr lang="en-US" sz="2000" kern="1200" dirty="0" smtClean="0">
            <a:hlinkClick xmlns:r="http://schemas.openxmlformats.org/officeDocument/2006/relationships" r:id="rId3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hlinkClick xmlns:r="http://schemas.openxmlformats.org/officeDocument/2006/relationships" r:id="rId3"/>
            </a:rPr>
            <a:t>braut</a:t>
          </a:r>
          <a:endParaRPr lang="en-US" sz="2000" kern="1200" dirty="0"/>
        </a:p>
      </dsp:txBody>
      <dsp:txXfrm>
        <a:off x="2058631" y="1934959"/>
        <a:ext cx="1897903" cy="1087680"/>
      </dsp:txXfrm>
    </dsp:sp>
    <dsp:sp modelId="{39AF27EB-3A0C-48F1-B57D-329FDA8D037D}">
      <dsp:nvSpPr>
        <dsp:cNvPr id="0" name=""/>
        <dsp:cNvSpPr/>
      </dsp:nvSpPr>
      <dsp:spPr>
        <a:xfrm>
          <a:off x="4115958" y="1934959"/>
          <a:ext cx="1897903" cy="1024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hlinkClick xmlns:r="http://schemas.openxmlformats.org/officeDocument/2006/relationships" r:id="rId4"/>
            </a:rPr>
            <a:t>Náttúruvísinda</a:t>
          </a:r>
          <a:endParaRPr lang="en-US" sz="2100" kern="1200" dirty="0" smtClean="0">
            <a:hlinkClick xmlns:r="http://schemas.openxmlformats.org/officeDocument/2006/relationships" r:id="rId4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hlinkClick xmlns:r="http://schemas.openxmlformats.org/officeDocument/2006/relationships" r:id="rId4"/>
            </a:rPr>
            <a:t>braut</a:t>
          </a:r>
          <a:endParaRPr lang="en-US" sz="2100" kern="1200" dirty="0"/>
        </a:p>
      </dsp:txBody>
      <dsp:txXfrm>
        <a:off x="4115958" y="1934959"/>
        <a:ext cx="1897903" cy="1024385"/>
      </dsp:txXfrm>
    </dsp:sp>
    <dsp:sp modelId="{197FB31F-9FB9-4E93-82D0-84D7507BBFDB}">
      <dsp:nvSpPr>
        <dsp:cNvPr id="0" name=""/>
        <dsp:cNvSpPr/>
      </dsp:nvSpPr>
      <dsp:spPr>
        <a:xfrm>
          <a:off x="6173286" y="1934959"/>
          <a:ext cx="1897903" cy="1089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hlinkClick xmlns:r="http://schemas.openxmlformats.org/officeDocument/2006/relationships" r:id="rId5"/>
            </a:rPr>
            <a:t>Brautabrú</a:t>
          </a:r>
          <a:endParaRPr lang="en-US" sz="2100" kern="1200" dirty="0"/>
        </a:p>
      </dsp:txBody>
      <dsp:txXfrm>
        <a:off x="6173286" y="1934959"/>
        <a:ext cx="1897903" cy="10893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883264-AFF5-43E3-B577-F0F8CAB57E94}">
      <dsp:nvSpPr>
        <dsp:cNvPr id="0" name=""/>
        <dsp:cNvSpPr/>
      </dsp:nvSpPr>
      <dsp:spPr>
        <a:xfrm>
          <a:off x="0" y="331183"/>
          <a:ext cx="3192016" cy="405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hlinkClick xmlns:r="http://schemas.openxmlformats.org/officeDocument/2006/relationships" r:id="rId1"/>
            </a:rPr>
            <a:t>Starfsbraut</a:t>
          </a:r>
          <a:r>
            <a:rPr lang="en-US" sz="1600" b="1" kern="1200" dirty="0" smtClean="0">
              <a:hlinkClick xmlns:r="http://schemas.openxmlformats.org/officeDocument/2006/relationships" r:id="rId1"/>
            </a:rPr>
            <a:t> </a:t>
          </a:r>
          <a:r>
            <a:rPr lang="en-US" sz="1600" b="1" kern="1200" dirty="0" err="1" smtClean="0">
              <a:hlinkClick xmlns:r="http://schemas.openxmlformats.org/officeDocument/2006/relationships" r:id="rId1"/>
            </a:rPr>
            <a:t>einhverfra</a:t>
          </a:r>
          <a:endParaRPr lang="en-US" sz="1600" b="1" kern="1200" dirty="0"/>
        </a:p>
      </dsp:txBody>
      <dsp:txXfrm>
        <a:off x="0" y="331183"/>
        <a:ext cx="3192016" cy="4050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EDEAC6-5662-472C-8A10-4BCA4582966E}">
      <dsp:nvSpPr>
        <dsp:cNvPr id="0" name=""/>
        <dsp:cNvSpPr/>
      </dsp:nvSpPr>
      <dsp:spPr>
        <a:xfrm>
          <a:off x="0" y="28715"/>
          <a:ext cx="561662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100" kern="1200" dirty="0" smtClean="0">
              <a:hlinkClick xmlns:r="http://schemas.openxmlformats.org/officeDocument/2006/relationships" r:id="rId1"/>
            </a:rPr>
            <a:t>Tveggja ára námsbraut – verslunar og frumkvöðlabraut</a:t>
          </a:r>
          <a:endParaRPr lang="en-US" sz="2100" kern="1200" dirty="0"/>
        </a:p>
      </dsp:txBody>
      <dsp:txXfrm>
        <a:off x="0" y="28715"/>
        <a:ext cx="5616624" cy="835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72393" cy="496563"/>
          </a:xfrm>
          <a:prstGeom prst="rect">
            <a:avLst/>
          </a:prstGeom>
        </p:spPr>
        <p:txBody>
          <a:bodyPr vert="horz" lIns="92573" tIns="46289" rIns="92573" bIns="462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92" y="1"/>
            <a:ext cx="2972392" cy="496563"/>
          </a:xfrm>
          <a:prstGeom prst="rect">
            <a:avLst/>
          </a:prstGeom>
        </p:spPr>
        <p:txBody>
          <a:bodyPr vert="horz" lIns="92573" tIns="46289" rIns="92573" bIns="46289" rtlCol="0"/>
          <a:lstStyle>
            <a:lvl1pPr algn="r">
              <a:defRPr sz="1200"/>
            </a:lvl1pPr>
          </a:lstStyle>
          <a:p>
            <a:fld id="{FD626421-4710-4594-8D70-5B351825C2D3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45925"/>
            <a:ext cx="2972393" cy="498165"/>
          </a:xfrm>
          <a:prstGeom prst="rect">
            <a:avLst/>
          </a:prstGeom>
        </p:spPr>
        <p:txBody>
          <a:bodyPr vert="horz" lIns="92573" tIns="46289" rIns="92573" bIns="462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92" y="9445925"/>
            <a:ext cx="2972392" cy="498165"/>
          </a:xfrm>
          <a:prstGeom prst="rect">
            <a:avLst/>
          </a:prstGeom>
        </p:spPr>
        <p:txBody>
          <a:bodyPr vert="horz" lIns="92573" tIns="46289" rIns="92573" bIns="46289" rtlCol="0" anchor="b"/>
          <a:lstStyle>
            <a:lvl1pPr algn="r">
              <a:defRPr sz="1200"/>
            </a:lvl1pPr>
          </a:lstStyle>
          <a:p>
            <a:fld id="{09CFAB00-BD14-455C-B9ED-954FB6608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734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2"/>
            <a:ext cx="2972393" cy="49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19" rIns="91840" bIns="45919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4" y="2"/>
            <a:ext cx="2972392" cy="49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19" rIns="91840" bIns="45919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4538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8" y="4725373"/>
            <a:ext cx="5487371" cy="447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19" rIns="91840" bIns="459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" y="9445922"/>
            <a:ext cx="2972393" cy="49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19" rIns="91840" bIns="45919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4" y="9445922"/>
            <a:ext cx="2972392" cy="49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0" tIns="45919" rIns="91840" bIns="45919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4CB4EAA6-E9EE-47FD-A3D3-A30F76B2A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288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53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5527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089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7859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984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07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83D0-E7C8-4E04-B4B6-18101D2C3A59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dirty="0" smtClean="0">
                <a:latin typeface="Comic Sans MS" pitchFamily="66" charset="0"/>
              </a:rPr>
              <a:t>Hverri námsgrein er skipt í áfanga sem kenndir eru eina önn (haust- og vorönn).</a:t>
            </a:r>
          </a:p>
          <a:p>
            <a:pPr eaLnBrk="1" hangingPunct="1"/>
            <a:r>
              <a:rPr lang="is-IS" dirty="0" smtClean="0">
                <a:latin typeface="Comic Sans MS" pitchFamily="66" charset="0"/>
              </a:rPr>
              <a:t>Hver áfangi gefur ákveðinn fjölda eininga, standist nemandi próf.</a:t>
            </a:r>
          </a:p>
          <a:p>
            <a:pPr eaLnBrk="1" hangingPunct="1"/>
            <a:r>
              <a:rPr lang="is-IS" dirty="0" smtClean="0">
                <a:latin typeface="Comic Sans MS" pitchFamily="66" charset="0"/>
              </a:rPr>
              <a:t>Nemandi tekur að meðaltali 16-19 einingar á önn (lágmark 9 einingar).</a:t>
            </a:r>
          </a:p>
          <a:p>
            <a:pPr eaLnBrk="1" hangingPunct="1"/>
            <a:r>
              <a:rPr lang="is-IS" dirty="0" smtClean="0">
                <a:latin typeface="Comic Sans MS" pitchFamily="66" charset="0"/>
              </a:rPr>
              <a:t>Stúdentspróf: 140 einingar.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DEA13-4C9F-45D1-B4D1-656DA9E7ED0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Bekkur saman í tímum.</a:t>
            </a:r>
          </a:p>
          <a:p>
            <a:pPr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Svipuð stundaskrá allan veturinn og oftar samfelldar.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Fyrsta árið fara allir í gegnum sama námsefnið og velja síðan brautir.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Allt námið skipulagt fyrirfram, nemandi lítið að velja.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Bekkurinn veitir aðhald og stuðning.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Ljúka þarf fullu námi eins bekkjar áður en hafið er nám í þeim næsta.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461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294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46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218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540D-914D-477F-B2F7-B953F608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5A83-2DF1-4259-804A-9BCEC7B0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068-D1EC-4F54-9D52-5BB0632C9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A2EAEF-BB94-4C2A-B19F-1C4C63730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8A3110-AFC8-4E32-A9FF-00B95AF97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58A852-CAEB-41CB-9E10-90E3368E7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E90532-67F1-41C7-B2C7-3D9BE962D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CDC57B-4C9C-424D-986C-D3FA874B0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6F92-266D-4616-B6B2-F5B9B845F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7C85-793C-430D-9545-C6CB5A2D3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1CC2D-FD1A-4A84-8BDF-DE793E1DF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6F9C-900C-4A10-8B5B-30EC57182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849-DB83-4D21-929B-03FA4FA6B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9EEF-B3CF-4A61-A19B-6E2FFD32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1F60-7CD2-44C3-B452-0891948F2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namid/namsbrautir/namsbrautir-2009-2012/nr/971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://www.fmos.is/namid/namsbrautir/namsbrautir-2009-2012/nr/1167" TargetMode="External"/><Relationship Id="rId2" Type="http://schemas.openxmlformats.org/officeDocument/2006/relationships/hyperlink" Target="http://www.fmos.is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fmos.is/namid/namsbrautir/namsbrautir-2009-2012/nr/970" TargetMode="External"/><Relationship Id="rId11" Type="http://schemas.openxmlformats.org/officeDocument/2006/relationships/hyperlink" Target="http://www.fmos.is/namid/inntokuskilyrdi/" TargetMode="External"/><Relationship Id="rId5" Type="http://schemas.openxmlformats.org/officeDocument/2006/relationships/hyperlink" Target="http://www.fmos.is/namid/namsbrautir/namsbrautir-2009-2012/nr/969" TargetMode="External"/><Relationship Id="rId10" Type="http://schemas.openxmlformats.org/officeDocument/2006/relationships/hyperlink" Target="http://www.fmos.is/namid/namsbrautir/namsbrautir-2009-2012/nr/968" TargetMode="External"/><Relationship Id="rId4" Type="http://schemas.openxmlformats.org/officeDocument/2006/relationships/hyperlink" Target="http://www.fmos.is/namid/" TargetMode="External"/><Relationship Id="rId9" Type="http://schemas.openxmlformats.org/officeDocument/2006/relationships/hyperlink" Target="http://www.fmos.is/namid/namsbrautir/namsbrautir-2009-2012/nr/97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vefur.fg.is/hsg/enska/brautir_nam/felagsvisindabraut.html" TargetMode="External"/><Relationship Id="rId13" Type="http://schemas.openxmlformats.org/officeDocument/2006/relationships/hyperlink" Target="http://vefur.fg.is/hsg/enska/brautir_nam/listnamsbrautLEIKL.html" TargetMode="External"/><Relationship Id="rId18" Type="http://schemas.openxmlformats.org/officeDocument/2006/relationships/hyperlink" Target="http://vefur.fg.is/hsg/enska/brautir_nam/natturufraedibrautHEIL.html" TargetMode="External"/><Relationship Id="rId3" Type="http://schemas.openxmlformats.org/officeDocument/2006/relationships/hyperlink" Target="http://www.fg.is/index.php" TargetMode="External"/><Relationship Id="rId21" Type="http://schemas.openxmlformats.org/officeDocument/2006/relationships/hyperlink" Target="http://www.fg.is/namid/innritun/inntokuskilyrdi/" TargetMode="External"/><Relationship Id="rId7" Type="http://schemas.openxmlformats.org/officeDocument/2006/relationships/hyperlink" Target="http://www.fg.is/Files/Skra_0039444.pdf" TargetMode="External"/><Relationship Id="rId12" Type="http://schemas.openxmlformats.org/officeDocument/2006/relationships/hyperlink" Target="http://vefur.fg.is/hsg/enska/brautir_nam/althjodabrautMENN.html" TargetMode="External"/><Relationship Id="rId17" Type="http://schemas.openxmlformats.org/officeDocument/2006/relationships/hyperlink" Target="http://vefur.fg.is/hsg/enska/brautir_nam/vidskiptabrautVISK.html" TargetMode="External"/><Relationship Id="rId2" Type="http://schemas.openxmlformats.org/officeDocument/2006/relationships/hyperlink" Target="http://www.fg.is/" TargetMode="External"/><Relationship Id="rId16" Type="http://schemas.openxmlformats.org/officeDocument/2006/relationships/hyperlink" Target="http://vefur.fg.is/hsg/enska/brautir_nam/vidskiptabrautHAGFR.html" TargetMode="External"/><Relationship Id="rId20" Type="http://schemas.openxmlformats.org/officeDocument/2006/relationships/hyperlink" Target="http://vefur.fg.is/hsg/enska/brautir_nam/natturufraedibrautTAEKN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g.is/Files/Skra_0036245.pdf" TargetMode="External"/><Relationship Id="rId11" Type="http://schemas.openxmlformats.org/officeDocument/2006/relationships/hyperlink" Target="http://vefur.fg.is/hsg/enska/brautir_nam/althjodabrautVID.html" TargetMode="External"/><Relationship Id="rId5" Type="http://schemas.openxmlformats.org/officeDocument/2006/relationships/hyperlink" Target="http://www.fg.is/namid/nyjar-namsbrautir/" TargetMode="External"/><Relationship Id="rId15" Type="http://schemas.openxmlformats.org/officeDocument/2006/relationships/hyperlink" Target="http://vefur.fg.is/hsg/enska/brautir_nam/listnamsbrautTONL2.html" TargetMode="External"/><Relationship Id="rId10" Type="http://schemas.openxmlformats.org/officeDocument/2006/relationships/hyperlink" Target="http://vefur.fg.is/hsg/enska/brautir_nam/althjodabrautalth.html" TargetMode="External"/><Relationship Id="rId19" Type="http://schemas.openxmlformats.org/officeDocument/2006/relationships/hyperlink" Target="http://vefur.fg.is/hsg/enska/brautir_nam/natturufraedibrautUMHV.html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://vefur.fg.is/hsg/enska/brautir_nam/ithrottabraut.html" TargetMode="External"/><Relationship Id="rId14" Type="http://schemas.openxmlformats.org/officeDocument/2006/relationships/hyperlink" Target="http://vefur.fg.is/hsg/enska/brautir_nam/listnamsbrautMYNDL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fa.is/heilbrigdisskolinn/" TargetMode="External"/><Relationship Id="rId13" Type="http://schemas.openxmlformats.org/officeDocument/2006/relationships/hyperlink" Target="http://fa.is/heilbrigdisskolinn/tanntaeknabraut/" TargetMode="External"/><Relationship Id="rId18" Type="http://schemas.openxmlformats.org/officeDocument/2006/relationships/hyperlink" Target="http://fa.is/fjolbrautaskolinn/brautir/almbraut/" TargetMode="External"/><Relationship Id="rId3" Type="http://schemas.openxmlformats.org/officeDocument/2006/relationships/hyperlink" Target="http://fa.is/" TargetMode="External"/><Relationship Id="rId7" Type="http://schemas.openxmlformats.org/officeDocument/2006/relationships/hyperlink" Target="http://fa.is/fjolbrautaskolinn/brautir/skrbraut/" TargetMode="External"/><Relationship Id="rId12" Type="http://schemas.openxmlformats.org/officeDocument/2006/relationships/hyperlink" Target="http://fa.is/heilbrigdisskolinn/sjukralidabraut/" TargetMode="External"/><Relationship Id="rId17" Type="http://schemas.openxmlformats.org/officeDocument/2006/relationships/hyperlink" Target="http://fa.is/fjolbrautaskolinn/brautir/vidhagbraut/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fa.is/fjolbrautaskolinn/brautir/malabraut/" TargetMode="External"/><Relationship Id="rId20" Type="http://schemas.openxmlformats.org/officeDocument/2006/relationships/hyperlink" Target="http://www.fa.is/nam/nynamskra/umgjord/inntokuskilyrdi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fa.is/fjolbrautaskolinn/brautir/framhaldsskolabraut/" TargetMode="External"/><Relationship Id="rId11" Type="http://schemas.openxmlformats.org/officeDocument/2006/relationships/hyperlink" Target="http://fa.is/heilbrigdisskolinn/nuddbraut/" TargetMode="External"/><Relationship Id="rId5" Type="http://schemas.openxmlformats.org/officeDocument/2006/relationships/hyperlink" Target="http://fa.is/fjolbrautaskolinn/brautir/sernamsbraut/" TargetMode="External"/><Relationship Id="rId15" Type="http://schemas.openxmlformats.org/officeDocument/2006/relationships/hyperlink" Target="http://fa.is/fjolbrautaskolinn/brautir/natturufrbraut/" TargetMode="External"/><Relationship Id="rId10" Type="http://schemas.openxmlformats.org/officeDocument/2006/relationships/hyperlink" Target="http://fa.is/heilbrigdisskolinn/hjukbraut/" TargetMode="External"/><Relationship Id="rId19" Type="http://schemas.openxmlformats.org/officeDocument/2006/relationships/hyperlink" Target="http://www.fa.is/fjolbrautaskolinn/brautir/nyskopunar--og-listabraut/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://fa.is/heilbrigdisskolinn/lyfjataeknabraut/" TargetMode="External"/><Relationship Id="rId14" Type="http://schemas.openxmlformats.org/officeDocument/2006/relationships/hyperlink" Target="http://fa.is/fjolbrautaskolinn/brautir/felbrau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jolsmidjan.i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://kvenno.is/" TargetMode="External"/><Relationship Id="rId7" Type="http://schemas.openxmlformats.org/officeDocument/2006/relationships/diagramColors" Target="../diagrams/colors3.xml"/><Relationship Id="rId2" Type="http://schemas.openxmlformats.org/officeDocument/2006/relationships/hyperlink" Target="http://www.kvenno.is/" TargetMode="Externa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3.xml"/><Relationship Id="rId11" Type="http://schemas.openxmlformats.org/officeDocument/2006/relationships/hyperlink" Target="http://kvenno.is/pages/286" TargetMode="External"/><Relationship Id="rId5" Type="http://schemas.openxmlformats.org/officeDocument/2006/relationships/diagramLayout" Target="../diagrams/layout3.xml"/><Relationship Id="rId10" Type="http://schemas.openxmlformats.org/officeDocument/2006/relationships/hyperlink" Target="http://www.kvenno.is/pages/50" TargetMode="External"/><Relationship Id="rId4" Type="http://schemas.openxmlformats.org/officeDocument/2006/relationships/diagramData" Target="../diagrams/data3.xml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husstjornarskolinn.i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dnskolinn.is/mc/" TargetMode="External"/><Relationship Id="rId3" Type="http://schemas.openxmlformats.org/officeDocument/2006/relationships/hyperlink" Target="http://www.idnskolinn.is/mc/skolanamskra/inntokuskilyrdi/" TargetMode="External"/><Relationship Id="rId7" Type="http://schemas.openxmlformats.org/officeDocument/2006/relationships/hyperlink" Target="http://www.idnskolinn.is/listnam/?page_id=12" TargetMode="External"/><Relationship Id="rId2" Type="http://schemas.openxmlformats.org/officeDocument/2006/relationships/hyperlink" Target="http://www.idnskolinn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nskolinn.is/teikna/" TargetMode="External"/><Relationship Id="rId5" Type="http://schemas.openxmlformats.org/officeDocument/2006/relationships/hyperlink" Target="http://www.idnskolinn.is/starfsbraut/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://www.idnskolinn.is/listnam/" TargetMode="External"/><Relationship Id="rId9" Type="http://schemas.openxmlformats.org/officeDocument/2006/relationships/hyperlink" Target="http://www.idnskolinn.is/almenntnam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dnskolinn.is/tre/?page_id=2003" TargetMode="External"/><Relationship Id="rId13" Type="http://schemas.openxmlformats.org/officeDocument/2006/relationships/hyperlink" Target="http://www.idnskolinn.is/tre/?page_id=2005" TargetMode="External"/><Relationship Id="rId18" Type="http://schemas.openxmlformats.org/officeDocument/2006/relationships/hyperlink" Target="http://www.idnskolinn.is/malmur/?page_id=31" TargetMode="External"/><Relationship Id="rId3" Type="http://schemas.openxmlformats.org/officeDocument/2006/relationships/image" Target="../media/image11.png"/><Relationship Id="rId21" Type="http://schemas.openxmlformats.org/officeDocument/2006/relationships/hyperlink" Target="http://www.idnskolinn.is/har/" TargetMode="External"/><Relationship Id="rId7" Type="http://schemas.openxmlformats.org/officeDocument/2006/relationships/hyperlink" Target="http://www.idnskolinn.is/tre/?page_id=2001" TargetMode="External"/><Relationship Id="rId12" Type="http://schemas.openxmlformats.org/officeDocument/2006/relationships/hyperlink" Target="http://www.idnskolinn.is/rafmagn/?page_id=23" TargetMode="External"/><Relationship Id="rId17" Type="http://schemas.openxmlformats.org/officeDocument/2006/relationships/hyperlink" Target="http://www.idnskolinn.is/malmur/?page_id=35" TargetMode="External"/><Relationship Id="rId2" Type="http://schemas.openxmlformats.org/officeDocument/2006/relationships/hyperlink" Target="http://www.idnskolinn.is/" TargetMode="External"/><Relationship Id="rId16" Type="http://schemas.openxmlformats.org/officeDocument/2006/relationships/hyperlink" Target="http://www.idnskolinn.is/rafmagn/?page_id=81" TargetMode="External"/><Relationship Id="rId20" Type="http://schemas.openxmlformats.org/officeDocument/2006/relationships/hyperlink" Target="http://www.idnskolinn.is/malmur/?page_id=37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idnskolinn.is/tre/" TargetMode="External"/><Relationship Id="rId11" Type="http://schemas.openxmlformats.org/officeDocument/2006/relationships/hyperlink" Target="http://www.idnskolinn.is/malmur/?page_id=39" TargetMode="External"/><Relationship Id="rId5" Type="http://schemas.openxmlformats.org/officeDocument/2006/relationships/hyperlink" Target="http://www.idnskolinn.is/mc/" TargetMode="External"/><Relationship Id="rId15" Type="http://schemas.openxmlformats.org/officeDocument/2006/relationships/hyperlink" Target="http://www.idnskolinn.is/rafmagn/?page_id=21" TargetMode="External"/><Relationship Id="rId10" Type="http://schemas.openxmlformats.org/officeDocument/2006/relationships/hyperlink" Target="http://www.idnskolinn.is/rafmagn/" TargetMode="External"/><Relationship Id="rId19" Type="http://schemas.openxmlformats.org/officeDocument/2006/relationships/hyperlink" Target="http://www.idnskolinn.is/malmur/?page_id=33" TargetMode="External"/><Relationship Id="rId4" Type="http://schemas.openxmlformats.org/officeDocument/2006/relationships/hyperlink" Target="http://www.idnskolinn.is/mc/skolanamskra/inntokuskilyrdi/" TargetMode="External"/><Relationship Id="rId9" Type="http://schemas.openxmlformats.org/officeDocument/2006/relationships/hyperlink" Target="http://www.idnskolinn.is/malmur/" TargetMode="External"/><Relationship Id="rId14" Type="http://schemas.openxmlformats.org/officeDocument/2006/relationships/hyperlink" Target="http://www.idnskolinn.is/tre/?page_id=2007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hyperlink" Target="http://mk.is/index.php?option=com_content&amp;view=article&amp;id=98&amp;Itemid=162" TargetMode="External"/><Relationship Id="rId18" Type="http://schemas.openxmlformats.org/officeDocument/2006/relationships/hyperlink" Target="http://mk.is/index.php?option=com_content&amp;view=article&amp;id=85&amp;Itemid=138" TargetMode="External"/><Relationship Id="rId26" Type="http://schemas.openxmlformats.org/officeDocument/2006/relationships/hyperlink" Target="http://mk.is/index.php?option=com_content&amp;view=article&amp;id=82&amp;Itemid=142" TargetMode="External"/><Relationship Id="rId3" Type="http://schemas.openxmlformats.org/officeDocument/2006/relationships/hyperlink" Target="http://mk.is/" TargetMode="External"/><Relationship Id="rId21" Type="http://schemas.openxmlformats.org/officeDocument/2006/relationships/hyperlink" Target="http://mk.is/index.php?option=com_content&amp;view=article&amp;id=72&amp;Itemid=145" TargetMode="External"/><Relationship Id="rId7" Type="http://schemas.openxmlformats.org/officeDocument/2006/relationships/diagramQuickStyle" Target="../diagrams/quickStyle4.xml"/><Relationship Id="rId12" Type="http://schemas.openxmlformats.org/officeDocument/2006/relationships/hyperlink" Target="http://mk.is/index.php?option=com_content&amp;view=article&amp;id=97&amp;Itemid=161" TargetMode="External"/><Relationship Id="rId17" Type="http://schemas.openxmlformats.org/officeDocument/2006/relationships/hyperlink" Target="http://mk.is/index.php?option=com_content&amp;view=article&amp;id=1165&amp;Itemid=221" TargetMode="External"/><Relationship Id="rId25" Type="http://schemas.openxmlformats.org/officeDocument/2006/relationships/hyperlink" Target="http://mk.is/index.php?option=com_content&amp;view=article&amp;id=81&amp;Itemid=144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://mk.is/index.php?option=com_content&amp;view=article&amp;id=70&amp;Itemid=34" TargetMode="External"/><Relationship Id="rId20" Type="http://schemas.openxmlformats.org/officeDocument/2006/relationships/hyperlink" Target="http://www.mk.is/index.php?option=com_content&amp;view=article&amp;id=77&amp;Itemid=141" TargetMode="External"/><Relationship Id="rId29" Type="http://schemas.openxmlformats.org/officeDocument/2006/relationships/hyperlink" Target="http://mk.is/index.php/boknam/studentsbrautir/vidhbotarnam-til-idhnstudentsprofs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4.xml"/><Relationship Id="rId11" Type="http://schemas.openxmlformats.org/officeDocument/2006/relationships/hyperlink" Target="http://mk.is/index.php?option=com_content&amp;view=article&amp;id=99&amp;Itemid=160" TargetMode="External"/><Relationship Id="rId24" Type="http://schemas.openxmlformats.org/officeDocument/2006/relationships/hyperlink" Target="http://mk.is/index.php?option=com_content&amp;view=article&amp;id=78&amp;Itemid=143" TargetMode="External"/><Relationship Id="rId5" Type="http://schemas.openxmlformats.org/officeDocument/2006/relationships/diagramData" Target="../diagrams/data4.xml"/><Relationship Id="rId15" Type="http://schemas.openxmlformats.org/officeDocument/2006/relationships/hyperlink" Target="http://mk.is/index.php?option=com_content&amp;view=article&amp;id=102&amp;Itemid=164" TargetMode="External"/><Relationship Id="rId23" Type="http://schemas.openxmlformats.org/officeDocument/2006/relationships/hyperlink" Target="http://mk.is/index.php?option=com_content&amp;view=article&amp;id=67&amp;Itemid=135" TargetMode="External"/><Relationship Id="rId28" Type="http://schemas.openxmlformats.org/officeDocument/2006/relationships/hyperlink" Target="http://mk.is/index.php?option=com_content&amp;view=article&amp;id=87&amp;Itemid=140" TargetMode="External"/><Relationship Id="rId10" Type="http://schemas.openxmlformats.org/officeDocument/2006/relationships/hyperlink" Target="http://mk.is/index.php?option=com_content&amp;view=article&amp;id=105&amp;Itemid=59" TargetMode="External"/><Relationship Id="rId19" Type="http://schemas.openxmlformats.org/officeDocument/2006/relationships/hyperlink" Target="http://mk.is/index.php?option=com_content&amp;view=article&amp;id=459:skrifstofubraut-i-staebundie-nam&amp;catid=28&amp;Itemid=213" TargetMode="External"/><Relationship Id="rId4" Type="http://schemas.openxmlformats.org/officeDocument/2006/relationships/image" Target="../media/image12.png"/><Relationship Id="rId9" Type="http://schemas.microsoft.com/office/2007/relationships/diagramDrawing" Target="../diagrams/drawing4.xml"/><Relationship Id="rId14" Type="http://schemas.openxmlformats.org/officeDocument/2006/relationships/hyperlink" Target="http://mk.is/index.php?option=com_content&amp;view=article&amp;id=100&amp;Itemid=163" TargetMode="External"/><Relationship Id="rId22" Type="http://schemas.openxmlformats.org/officeDocument/2006/relationships/hyperlink" Target="http://mk.is/index.php?option=com_content&amp;view=article&amp;id=929&amp;Itemid=137" TargetMode="External"/><Relationship Id="rId27" Type="http://schemas.openxmlformats.org/officeDocument/2006/relationships/hyperlink" Target="http://mk.is/index.php?option=com_content&amp;view=article&amp;id=86&amp;Itemid=139" TargetMode="External"/><Relationship Id="rId30" Type="http://schemas.openxmlformats.org/officeDocument/2006/relationships/hyperlink" Target="http://mk.is/index.php/namidh/inntoekuskilyrdh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r.is/index.php?option=com_content&amp;view=article&amp;id=64&amp;Itemid=78" TargetMode="External"/><Relationship Id="rId13" Type="http://schemas.openxmlformats.org/officeDocument/2006/relationships/hyperlink" Target="http://www.mr.is/index.php?option=com_content&amp;view=article&amp;id=72&amp;Itemid=86" TargetMode="External"/><Relationship Id="rId3" Type="http://schemas.openxmlformats.org/officeDocument/2006/relationships/hyperlink" Target="http://www.mr.is/index.php?option=com_content&amp;view=article&amp;id=409&amp;Itemid=30" TargetMode="External"/><Relationship Id="rId7" Type="http://schemas.openxmlformats.org/officeDocument/2006/relationships/hyperlink" Target="http://www.mr.is/index.php?option=com_content&amp;view=article&amp;id=63&amp;Itemid=76" TargetMode="External"/><Relationship Id="rId12" Type="http://schemas.openxmlformats.org/officeDocument/2006/relationships/hyperlink" Target="http://www.mr.is/index.php?option=com_content&amp;view=article&amp;id=71&amp;Itemid=85" TargetMode="External"/><Relationship Id="rId2" Type="http://schemas.openxmlformats.org/officeDocument/2006/relationships/hyperlink" Target="http://www.mr.is/index.php?option=com_content&amp;view=article&amp;id=46&amp;Itemid=28" TargetMode="External"/><Relationship Id="rId16" Type="http://schemas.openxmlformats.org/officeDocument/2006/relationships/hyperlink" Target="http://www.mr.is/index.php?option=com_content&amp;view=article&amp;id=513:inntoekuskilyrei-i-mennaskolann-i-reykjavik&amp;catid=77:inntaka&amp;Itemid=1020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www.mr.is/index.php?option=com_content&amp;view=article&amp;id=67&amp;Itemid=81" TargetMode="External"/><Relationship Id="rId11" Type="http://schemas.openxmlformats.org/officeDocument/2006/relationships/hyperlink" Target="http://www.mr.is/index.php?option=com_content&amp;view=article&amp;id=70&amp;Itemid=84" TargetMode="External"/><Relationship Id="rId5" Type="http://schemas.openxmlformats.org/officeDocument/2006/relationships/hyperlink" Target="http://www.mr.is/index.php?option=com_content&amp;view=article&amp;id=74&amp;Itemid=74" TargetMode="External"/><Relationship Id="rId15" Type="http://schemas.openxmlformats.org/officeDocument/2006/relationships/image" Target="../media/image13.jpeg"/><Relationship Id="rId10" Type="http://schemas.openxmlformats.org/officeDocument/2006/relationships/hyperlink" Target="http://www.mr.is/index.php?option=com_content&amp;view=article&amp;id=66&amp;Itemid=80" TargetMode="External"/><Relationship Id="rId4" Type="http://schemas.openxmlformats.org/officeDocument/2006/relationships/hyperlink" Target="http://www.mr.is/index.php?option=com_content&amp;view=article&amp;id=48&amp;Itemid=29" TargetMode="External"/><Relationship Id="rId9" Type="http://schemas.openxmlformats.org/officeDocument/2006/relationships/hyperlink" Target="http://www.mr.is/index.php?option=com_content&amp;view=article&amp;id=65&amp;Itemid=79" TargetMode="External"/><Relationship Id="rId14" Type="http://schemas.openxmlformats.org/officeDocument/2006/relationships/hyperlink" Target="http://www.mr.is/index.php?option=com_content&amp;view=article&amp;id=73&amp;Itemid=87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h.is/namid/moya/page/tonlistarbraut-ny-namskra/" TargetMode="External"/><Relationship Id="rId13" Type="http://schemas.openxmlformats.org/officeDocument/2006/relationships/hyperlink" Target="http://www.mh.is/skolinn/moya/page/uppbygging-malabrautar-ny-namskra/" TargetMode="External"/><Relationship Id="rId3" Type="http://schemas.openxmlformats.org/officeDocument/2006/relationships/hyperlink" Target="http://www.mh.is/default.asp?tunga=isl" TargetMode="External"/><Relationship Id="rId7" Type="http://schemas.openxmlformats.org/officeDocument/2006/relationships/hyperlink" Target="http://www.mh.is/namid/namsbrautir/sernamsbraut" TargetMode="External"/><Relationship Id="rId12" Type="http://schemas.openxmlformats.org/officeDocument/2006/relationships/hyperlink" Target="http://www.mh.is/skolinn/moya/page/uppbygging-felagsfraedabrautar-ny-namskra/" TargetMode="External"/><Relationship Id="rId2" Type="http://schemas.openxmlformats.org/officeDocument/2006/relationships/hyperlink" Target="http://mh.i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mh.is/skolinn/moya/page/uppbygging-opinnar-brautar/" TargetMode="External"/><Relationship Id="rId11" Type="http://schemas.openxmlformats.org/officeDocument/2006/relationships/hyperlink" Target="http://www.mh.is/ib" TargetMode="External"/><Relationship Id="rId5" Type="http://schemas.openxmlformats.org/officeDocument/2006/relationships/hyperlink" Target="http://www.mh.is/skolinn/moya/page/namsbrautir-skv.-nyrri-namskra/" TargetMode="External"/><Relationship Id="rId10" Type="http://schemas.openxmlformats.org/officeDocument/2006/relationships/hyperlink" Target="http://www.mh.is/skolinn/moya/page/uppbygging-natturufraedibrautar-ny-namskra/" TargetMode="External"/><Relationship Id="rId4" Type="http://schemas.openxmlformats.org/officeDocument/2006/relationships/image" Target="../media/image14.jpeg"/><Relationship Id="rId9" Type="http://schemas.openxmlformats.org/officeDocument/2006/relationships/hyperlink" Target="http://www.mh.is/namid/namsbrautir/listdansbraut" TargetMode="External"/><Relationship Id="rId14" Type="http://schemas.openxmlformats.org/officeDocument/2006/relationships/hyperlink" Target="http://www.mh.is/skolinn/inntokuskilyrdi-brauta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und.is/page.asp?id=339&amp;x=" TargetMode="External"/><Relationship Id="rId13" Type="http://schemas.openxmlformats.org/officeDocument/2006/relationships/hyperlink" Target="http://www.msund.is/page.asp?id=336&amp;x=" TargetMode="External"/><Relationship Id="rId3" Type="http://schemas.openxmlformats.org/officeDocument/2006/relationships/image" Target="../media/image15.png"/><Relationship Id="rId7" Type="http://schemas.openxmlformats.org/officeDocument/2006/relationships/hyperlink" Target="http://www.msund.is/page.asp?id=141&amp;x=" TargetMode="External"/><Relationship Id="rId12" Type="http://schemas.openxmlformats.org/officeDocument/2006/relationships/hyperlink" Target="http://www.msund.is/page.asp?id=334&amp;x=" TargetMode="External"/><Relationship Id="rId2" Type="http://schemas.openxmlformats.org/officeDocument/2006/relationships/hyperlink" Target="http://www.msund.is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msund.is/page.asp?id=140&amp;x=" TargetMode="External"/><Relationship Id="rId11" Type="http://schemas.openxmlformats.org/officeDocument/2006/relationships/hyperlink" Target="http://www.msund.is/page.asp?id=335&amp;x=" TargetMode="External"/><Relationship Id="rId5" Type="http://schemas.openxmlformats.org/officeDocument/2006/relationships/hyperlink" Target="http://www.msund.is/page.asp?id=139&amp;x=" TargetMode="External"/><Relationship Id="rId10" Type="http://schemas.openxmlformats.org/officeDocument/2006/relationships/hyperlink" Target="http://www.msund.is/page.asp?id=342&amp;x=" TargetMode="External"/><Relationship Id="rId4" Type="http://schemas.openxmlformats.org/officeDocument/2006/relationships/hyperlink" Target="http://msund.is/page.asp?id=138&amp;x=" TargetMode="External"/><Relationship Id="rId9" Type="http://schemas.openxmlformats.org/officeDocument/2006/relationships/hyperlink" Target="http://www.msund.is/page.asp?id=340&amp;x=" TargetMode="External"/><Relationship Id="rId14" Type="http://schemas.openxmlformats.org/officeDocument/2006/relationships/hyperlink" Target="http://msund.is/page.asp?id=2458&amp;x=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hyperlink" Target="http://www.myndlistaskolinn.is/efni/inntokuskilyrdi_0" TargetMode="External"/><Relationship Id="rId2" Type="http://schemas.openxmlformats.org/officeDocument/2006/relationships/hyperlink" Target="http://www.myndlistaskolinn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yndlistaskolinn.is/efni/keramik_kjorsvid_fullt_nam" TargetMode="External"/><Relationship Id="rId5" Type="http://schemas.openxmlformats.org/officeDocument/2006/relationships/hyperlink" Target="http://www.myndlistaskolinn.is/efni/sjonlistadeild_framhaldsskolastig" TargetMode="External"/><Relationship Id="rId4" Type="http://schemas.openxmlformats.org/officeDocument/2006/relationships/hyperlink" Target="http://www.myndlistaskolinn.is/node/27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skolar/taeknimenntaskolinn/brautir/deild?fid=1&amp;did=171" TargetMode="External"/><Relationship Id="rId13" Type="http://schemas.openxmlformats.org/officeDocument/2006/relationships/hyperlink" Target="http://www.tskoli.is/skolar/byggingataekniskolinn/namsbrautir/deild?fid=2&amp;did=5" TargetMode="External"/><Relationship Id="rId18" Type="http://schemas.openxmlformats.org/officeDocument/2006/relationships/hyperlink" Target="http://www.tskoli.is/skolar/byggingataekniskolinn/namsbrautir/deild?fid=2&amp;did=149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://www.tskoli.is/skolar/taeknimenntaskolinn/brautir/deild?fid=1&amp;did=169" TargetMode="External"/><Relationship Id="rId12" Type="http://schemas.openxmlformats.org/officeDocument/2006/relationships/hyperlink" Target="http://www.tskoli.is/skolar/byggingataekniskolinn/namsbrautir/deild?fid=2&amp;did=21" TargetMode="External"/><Relationship Id="rId17" Type="http://schemas.openxmlformats.org/officeDocument/2006/relationships/hyperlink" Target="http://www.tskoli.is/skolar/byggingataekniskolinn/namsbrautir/deild?fid=2&amp;did=10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://www.tskoli.is/skolar/byggingataekniskolinn/namsbrautir/deild?fid=2&amp;did=8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tskoli.is/skolar/taeknimenntaskolinn/namid/" TargetMode="External"/><Relationship Id="rId11" Type="http://schemas.openxmlformats.org/officeDocument/2006/relationships/hyperlink" Target="http://www.tskoli.is/skolar/byggingataekniskolinn/namsbrautir/deild?fid=2&amp;did=277" TargetMode="External"/><Relationship Id="rId5" Type="http://schemas.openxmlformats.org/officeDocument/2006/relationships/image" Target="../media/image17.png"/><Relationship Id="rId15" Type="http://schemas.openxmlformats.org/officeDocument/2006/relationships/hyperlink" Target="http://www.tskoli.is/skolar/byggingataekniskolinn/namsbrautir/deild?fid=2&amp;did=18" TargetMode="External"/><Relationship Id="rId10" Type="http://schemas.openxmlformats.org/officeDocument/2006/relationships/hyperlink" Target="http://www.tskoli.is/skolar/byggingataekniskolinn" TargetMode="External"/><Relationship Id="rId19" Type="http://schemas.openxmlformats.org/officeDocument/2006/relationships/hyperlink" Target="http://www.tskoli.is/namid/inntokuskilyrdi/" TargetMode="External"/><Relationship Id="rId4" Type="http://schemas.openxmlformats.org/officeDocument/2006/relationships/hyperlink" Target="http://www.tskoli.is/media/skjol/Taekniskolakynning-2011-2012.pdf" TargetMode="External"/><Relationship Id="rId9" Type="http://schemas.openxmlformats.org/officeDocument/2006/relationships/hyperlink" Target="http://www.tskoli.is/skolar/taeknimenntaskolinn/brautir/deild?fid=1&amp;did=175" TargetMode="External"/><Relationship Id="rId14" Type="http://schemas.openxmlformats.org/officeDocument/2006/relationships/hyperlink" Target="http://www.tskoli.is/skolar/byggingataekniskolinn/namsbrautir/deild?fid=2&amp;did=22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flugskoli-islands/Forsida/" TargetMode="External"/><Relationship Id="rId13" Type="http://schemas.openxmlformats.org/officeDocument/2006/relationships/hyperlink" Target="http://www.tskoli.is/flugskoli-islands/namsleidir/flugvirkjanam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://www.tskoli.is/skolar/fjolmenningarskolinn/namsbrautir/deild?fid=6&amp;did=24" TargetMode="External"/><Relationship Id="rId12" Type="http://schemas.openxmlformats.org/officeDocument/2006/relationships/hyperlink" Target="http://www.tskoli.is/flugskoli-islands/namskeid/flugumferdarstjor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skoli.is/skolar/fjolmenningarskolinn/namsbrautir/deild?fid=6&amp;did=59" TargetMode="External"/><Relationship Id="rId11" Type="http://schemas.openxmlformats.org/officeDocument/2006/relationships/hyperlink" Target="http://www.tskoli.is/flugskoli-islands/namsleidir/flugfreyjunamskeid/" TargetMode="External"/><Relationship Id="rId5" Type="http://schemas.openxmlformats.org/officeDocument/2006/relationships/hyperlink" Target="http://www.tskoli.is/skolar/fjolmenningarskolinn/namsbrautir/" TargetMode="External"/><Relationship Id="rId10" Type="http://schemas.openxmlformats.org/officeDocument/2006/relationships/hyperlink" Target="http://www.tskoli.is/flugskoli-islands/namsleidir/atvinnuflugmadur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tskoli.is/flugskoli-islands/namsleidir/einkaflugmadur/" TargetMode="External"/><Relationship Id="rId14" Type="http://schemas.openxmlformats.org/officeDocument/2006/relationships/hyperlink" Target="http://www.tskoli.is/namid/inntokuskilyrdi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skolar/honnunar-og-handverksskolinn" TargetMode="External"/><Relationship Id="rId13" Type="http://schemas.openxmlformats.org/officeDocument/2006/relationships/hyperlink" Target="http://www.tskoli.is/skolar/honnunar-og-handverksskolinn/namsbrautir/deild?fid=3&amp;did=54" TargetMode="External"/><Relationship Id="rId3" Type="http://schemas.openxmlformats.org/officeDocument/2006/relationships/hyperlink" Target="http://www.tskoli.is/taekniskolinn/" TargetMode="External"/><Relationship Id="rId7" Type="http://schemas.openxmlformats.org/officeDocument/2006/relationships/hyperlink" Target="http://www.tskoli.is/skolar/harsnyrtiskolinn/namsbrautir/deild?fid=13&amp;did=273" TargetMode="External"/><Relationship Id="rId12" Type="http://schemas.openxmlformats.org/officeDocument/2006/relationships/hyperlink" Target="http://www.tskoli.is/skolar/honnunar-og-handverksskolinn/namsbrautir/deild?fid=3&amp;did=52" TargetMode="External"/><Relationship Id="rId2" Type="http://schemas.openxmlformats.org/officeDocument/2006/relationships/notesSlide" Target="../notesSlides/notesSlide14.xml"/><Relationship Id="rId16" Type="http://schemas.openxmlformats.org/officeDocument/2006/relationships/hyperlink" Target="http://www.tskoli.is/namid/inntokuskilyrdi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skoli.is/skolar/harsnyrtiskolinn/namsbrautir/deild?fid=13&amp;did=275" TargetMode="External"/><Relationship Id="rId11" Type="http://schemas.openxmlformats.org/officeDocument/2006/relationships/hyperlink" Target="http://www.tskoli.is/skolar/honnunar-og-handverksskolinn/namsbrautir/deild?fid=3&amp;did=189" TargetMode="External"/><Relationship Id="rId5" Type="http://schemas.openxmlformats.org/officeDocument/2006/relationships/hyperlink" Target="http://www.tskoli.is/skolar/harsnyrtiskolinn" TargetMode="External"/><Relationship Id="rId15" Type="http://schemas.openxmlformats.org/officeDocument/2006/relationships/hyperlink" Target="http://www.tskoli.is/skolar/honnunar-og-handverksskolinn/namsbrautir/deild?fid=3&amp;did=3" TargetMode="External"/><Relationship Id="rId10" Type="http://schemas.openxmlformats.org/officeDocument/2006/relationships/hyperlink" Target="http://www.tskoli.is/skolar/honnunar-og-handverksskolinn/namsbrautir/deild?fid=3&amp;did=191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tskoli.is/skolar/honnunar-og-handverksskolinn/namsbrautir/deild?fid=3&amp;did=51" TargetMode="External"/><Relationship Id="rId14" Type="http://schemas.openxmlformats.org/officeDocument/2006/relationships/hyperlink" Target="http://www.tskoli.is/skolar/honnunar-og-handverksskolinn/namsbrautir/deild?fid=3&amp;did=53&amp;sid=3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skolar/raftaekniskolinn/namsbrautir/deild?fid=5&amp;did=63" TargetMode="External"/><Relationship Id="rId13" Type="http://schemas.openxmlformats.org/officeDocument/2006/relationships/hyperlink" Target="http://www.tskoli.is/skolar/skipstjornarskolinn/um-namid/" TargetMode="External"/><Relationship Id="rId18" Type="http://schemas.openxmlformats.org/officeDocument/2006/relationships/hyperlink" Target="http://www.tskoli.is/namid/inntokuskilyrdi/" TargetMode="External"/><Relationship Id="rId3" Type="http://schemas.openxmlformats.org/officeDocument/2006/relationships/hyperlink" Target="http://www.tskoli.is/taekniskolinn/" TargetMode="External"/><Relationship Id="rId7" Type="http://schemas.openxmlformats.org/officeDocument/2006/relationships/hyperlink" Target="http://www.tskoli.is/skolar/raftaekniskolinn/namsbrautir/deild?fid=5&amp;did=68" TargetMode="External"/><Relationship Id="rId12" Type="http://schemas.openxmlformats.org/officeDocument/2006/relationships/hyperlink" Target="http://www.tskoli.is/skolar/raftaekniskolinn/namsbrautir/deild?fid=5&amp;did=193" TargetMode="External"/><Relationship Id="rId17" Type="http://schemas.openxmlformats.org/officeDocument/2006/relationships/hyperlink" Target="http://www.tskoli.is/skolar/skipstjornarskolinn/namsbrautir/deild?fid=15&amp;did=161" TargetMode="External"/><Relationship Id="rId2" Type="http://schemas.openxmlformats.org/officeDocument/2006/relationships/notesSlide" Target="../notesSlides/notesSlide15.xml"/><Relationship Id="rId16" Type="http://schemas.openxmlformats.org/officeDocument/2006/relationships/hyperlink" Target="http://www.tskoli.is/skolar/skipstjornarskolinn/namsbrautir/deild?fid=15&amp;did=163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skoli.is/skolar/raftaekniskolinn/namsbrautir/deild?fid=5&amp;did=60" TargetMode="External"/><Relationship Id="rId11" Type="http://schemas.openxmlformats.org/officeDocument/2006/relationships/hyperlink" Target="http://www.tskoli.is/skolar/raftaekniskolinn/namsbrautir/deild?fid=5&amp;did=267" TargetMode="External"/><Relationship Id="rId5" Type="http://schemas.openxmlformats.org/officeDocument/2006/relationships/hyperlink" Target="http://www.tskoli.is/skolar/raftaekniskolinn" TargetMode="External"/><Relationship Id="rId15" Type="http://schemas.openxmlformats.org/officeDocument/2006/relationships/hyperlink" Target="http://www.tskoli.is/skolar/skipstjornarskolinn/namsbrautir/deild?fid=15&amp;did=165" TargetMode="External"/><Relationship Id="rId10" Type="http://schemas.openxmlformats.org/officeDocument/2006/relationships/hyperlink" Target="http://www.tskoli.is/skolar/raftaekniskolinn/namsbrautir/deild?fid=5&amp;did=65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tskoli.is/skolar/raftaekniskolinn/namsbrautir/deild?fid=5&amp;did=67" TargetMode="External"/><Relationship Id="rId14" Type="http://schemas.openxmlformats.org/officeDocument/2006/relationships/hyperlink" Target="http://www.tskoli.is/skolar/skipstjornarskolinn/namsbrautir/deild?fid=15&amp;did=167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skolar/taeknimenntaskolinn/brautir/deild?fid=1&amp;did=175" TargetMode="External"/><Relationship Id="rId13" Type="http://schemas.openxmlformats.org/officeDocument/2006/relationships/hyperlink" Target="http://www.tskoli.is/skolar/veltaekniskolinn/namsbrautir/deild?fid=17&amp;did=155" TargetMode="External"/><Relationship Id="rId3" Type="http://schemas.openxmlformats.org/officeDocument/2006/relationships/hyperlink" Target="http://www.tskoli.is/skolar/taeknimenntaskolinn/namsleidir-i-bodi/deild?fid=1&amp;did=169" TargetMode="External"/><Relationship Id="rId7" Type="http://schemas.openxmlformats.org/officeDocument/2006/relationships/hyperlink" Target="http://www.tskoli.is/skolar/taeknimenntaskolinn/brautir/deild?fid=1&amp;did=171" TargetMode="External"/><Relationship Id="rId12" Type="http://schemas.openxmlformats.org/officeDocument/2006/relationships/hyperlink" Target="http://www.tskoli.is/skolar/veltaekniskolinn/namsbrautir/deild?fid=17&amp;did=153" TargetMode="External"/><Relationship Id="rId17" Type="http://schemas.openxmlformats.org/officeDocument/2006/relationships/hyperlink" Target="http://www.tskoli.is/namid/inntokuskilyrdi/" TargetMode="External"/><Relationship Id="rId2" Type="http://schemas.openxmlformats.org/officeDocument/2006/relationships/notesSlide" Target="../notesSlides/notesSlide16.xml"/><Relationship Id="rId16" Type="http://schemas.openxmlformats.org/officeDocument/2006/relationships/hyperlink" Target="http://www.tskoli.is/skolar/taeknimenntaskolinn/brautir/deild?fid=1&amp;did=283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skoli.is/skolar/taeknimenntaskolinn/brautir/deild?fid=1&amp;did=169" TargetMode="External"/><Relationship Id="rId11" Type="http://schemas.openxmlformats.org/officeDocument/2006/relationships/hyperlink" Target="http://www.tskoli.is/skolar/veltaekniskolinn/namsbrautir/deild?fid=17&amp;did=285" TargetMode="External"/><Relationship Id="rId5" Type="http://schemas.openxmlformats.org/officeDocument/2006/relationships/hyperlink" Target="http://www.tskoli.is/skolar/taeknimenntaskolinn" TargetMode="External"/><Relationship Id="rId15" Type="http://schemas.openxmlformats.org/officeDocument/2006/relationships/hyperlink" Target="http://www.tskoli.is/skolar/veltaekniskolinn/namsbrautir/deild?fid=17&amp;did=159" TargetMode="External"/><Relationship Id="rId10" Type="http://schemas.openxmlformats.org/officeDocument/2006/relationships/hyperlink" Target="http://www.tskoli.is/skolar/veltaekniskolinn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tskoli.is/skolar/taeknimenntaskolinn/brautir/deild?fid=1&amp;did=173" TargetMode="External"/><Relationship Id="rId14" Type="http://schemas.openxmlformats.org/officeDocument/2006/relationships/hyperlink" Target="http://www.tskoli.is/skolar/veltaekniskolinn/namsbrautir/deild?fid=17&amp;did=157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skolar/upplysingataekniskolinn/namsbrautir/deild?fid=8&amp;did=279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://www.tskoli.is/skolar/upplysingataekniskolinn/namsbrautir/deild?fid=8&amp;did=185" TargetMode="External"/><Relationship Id="rId12" Type="http://schemas.openxmlformats.org/officeDocument/2006/relationships/hyperlink" Target="http://www.tskoli.is/namid/inntokuskilyrd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skoli.is/skolar/upplysingataekniskolinn/namsbrautir/deild?fid=8&amp;did=271" TargetMode="External"/><Relationship Id="rId11" Type="http://schemas.openxmlformats.org/officeDocument/2006/relationships/hyperlink" Target="http://www.tskoli.is/skolar/upplysingataekniskolinn/namsbrautir/deild?fid=8&amp;did=263" TargetMode="External"/><Relationship Id="rId5" Type="http://schemas.openxmlformats.org/officeDocument/2006/relationships/hyperlink" Target="http://www.tskoli.is/skolar/upplysingataekniskolinn/namsbrautir/" TargetMode="External"/><Relationship Id="rId10" Type="http://schemas.openxmlformats.org/officeDocument/2006/relationships/hyperlink" Target="http://www.tskoli.is/skolar/upplysingataekniskolinn/namsbrautir/deild?fid=8&amp;did=187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tskoli.is/skolar/upplysingataekniskolinn/namsbrautir/deild?fid=8&amp;did=28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hyperlink" Target="http://www.verslo.is/nemendur/namsframbod/natturufraedibraut/" TargetMode="External"/><Relationship Id="rId3" Type="http://schemas.openxmlformats.org/officeDocument/2006/relationships/hyperlink" Target="http://www.verslo.is/kynning" TargetMode="External"/><Relationship Id="rId7" Type="http://schemas.openxmlformats.org/officeDocument/2006/relationships/diagramLayout" Target="../diagrams/layout5.xml"/><Relationship Id="rId12" Type="http://schemas.openxmlformats.org/officeDocument/2006/relationships/hyperlink" Target="http://www.verslo.is/nemendur/namsframbod/felagsfraedabraut/" TargetMode="External"/><Relationship Id="rId2" Type="http://schemas.openxmlformats.org/officeDocument/2006/relationships/hyperlink" Target="http://www.verslo.is/" TargetMode="External"/><Relationship Id="rId1" Type="http://schemas.openxmlformats.org/officeDocument/2006/relationships/slideLayout" Target="../slideLayouts/slideLayout14.xml"/><Relationship Id="rId6" Type="http://schemas.openxmlformats.org/officeDocument/2006/relationships/diagramData" Target="../diagrams/data5.xml"/><Relationship Id="rId11" Type="http://schemas.openxmlformats.org/officeDocument/2006/relationships/hyperlink" Target="http://www.fg.is/" TargetMode="External"/><Relationship Id="rId5" Type="http://schemas.openxmlformats.org/officeDocument/2006/relationships/image" Target="../media/image18.jpeg"/><Relationship Id="rId15" Type="http://schemas.openxmlformats.org/officeDocument/2006/relationships/hyperlink" Target="http://www.verslo.is/kynning/innritun/" TargetMode="External"/><Relationship Id="rId10" Type="http://schemas.microsoft.com/office/2007/relationships/diagramDrawing" Target="../diagrams/drawing5.xml"/><Relationship Id="rId4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9" Type="http://schemas.openxmlformats.org/officeDocument/2006/relationships/diagramColors" Target="../diagrams/colors5.xml"/><Relationship Id="rId14" Type="http://schemas.openxmlformats.org/officeDocument/2006/relationships/hyperlink" Target="http://www.verslo.is/nemendur/namsframbod/vidskiptabraut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s.is/namid/brautir/NA140/" TargetMode="External"/><Relationship Id="rId3" Type="http://schemas.openxmlformats.org/officeDocument/2006/relationships/image" Target="../media/image19.jpeg"/><Relationship Id="rId7" Type="http://schemas.openxmlformats.org/officeDocument/2006/relationships/hyperlink" Target="http://www.fss.is/namid/brautir/MB140/" TargetMode="External"/><Relationship Id="rId2" Type="http://schemas.openxmlformats.org/officeDocument/2006/relationships/hyperlink" Target="http://www.fss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s.is/namid/brautir/FE140/" TargetMode="External"/><Relationship Id="rId11" Type="http://schemas.openxmlformats.org/officeDocument/2006/relationships/hyperlink" Target="http://www.fss.is/namid/brautir/afreksbraut/" TargetMode="External"/><Relationship Id="rId5" Type="http://schemas.openxmlformats.org/officeDocument/2006/relationships/hyperlink" Target="http://www.fss.is/namid/brautir/" TargetMode="External"/><Relationship Id="rId10" Type="http://schemas.openxmlformats.org/officeDocument/2006/relationships/hyperlink" Target="http://www.fss.is/namid/brautir/hradferd/" TargetMode="External"/><Relationship Id="rId4" Type="http://schemas.openxmlformats.org/officeDocument/2006/relationships/hyperlink" Target="http://www.fss.is/namid/inntokuskilyrdi/" TargetMode="External"/><Relationship Id="rId9" Type="http://schemas.openxmlformats.org/officeDocument/2006/relationships/hyperlink" Target="http://www.fss.is/namid/brautir/VI140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s.is/namid/brautir/IT140/" TargetMode="External"/><Relationship Id="rId13" Type="http://schemas.openxmlformats.org/officeDocument/2006/relationships/hyperlink" Target="http://www.fss.is/namid/brautir/LN105/" TargetMode="External"/><Relationship Id="rId3" Type="http://schemas.openxmlformats.org/officeDocument/2006/relationships/image" Target="../media/image19.jpeg"/><Relationship Id="rId7" Type="http://schemas.openxmlformats.org/officeDocument/2006/relationships/hyperlink" Target="http://www.fss.is/namid/brautir/IT75/'" TargetMode="External"/><Relationship Id="rId12" Type="http://schemas.openxmlformats.org/officeDocument/2006/relationships/hyperlink" Target="http://www.fss.is/namid/brautir/LOB/" TargetMode="External"/><Relationship Id="rId2" Type="http://schemas.openxmlformats.org/officeDocument/2006/relationships/hyperlink" Target="http://www.fss.is/namid/brautir/ST14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s.is/namid/brautir/HFB/" TargetMode="External"/><Relationship Id="rId11" Type="http://schemas.openxmlformats.org/officeDocument/2006/relationships/hyperlink" Target="http://www.fss.is/namid/brautir/SJ120/" TargetMode="External"/><Relationship Id="rId5" Type="http://schemas.openxmlformats.org/officeDocument/2006/relationships/hyperlink" Target="http://www.fss.is/namid/brautir/FTHB1/" TargetMode="External"/><Relationship Id="rId15" Type="http://schemas.openxmlformats.org/officeDocument/2006/relationships/hyperlink" Target="http://www.fss.is/namid/brautir/TTHB/" TargetMode="External"/><Relationship Id="rId10" Type="http://schemas.openxmlformats.org/officeDocument/2006/relationships/hyperlink" Target="http://www.fss.is/namid/brautir/TFB111/" TargetMode="External"/><Relationship Id="rId4" Type="http://schemas.openxmlformats.org/officeDocument/2006/relationships/hyperlink" Target="http://www.fss.is/namid/brautir/" TargetMode="External"/><Relationship Id="rId9" Type="http://schemas.openxmlformats.org/officeDocument/2006/relationships/hyperlink" Target="http://www.fss.is/namid/brautir/FTHB2/" TargetMode="External"/><Relationship Id="rId14" Type="http://schemas.openxmlformats.org/officeDocument/2006/relationships/hyperlink" Target="http://www.fss.is/namid/brautir/VTJ71-77/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s.is/namid/brautir/HG168/" TargetMode="External"/><Relationship Id="rId13" Type="http://schemas.openxmlformats.org/officeDocument/2006/relationships/hyperlink" Target="http://www.fss.is/namid/brautir/RK164-2009/" TargetMode="External"/><Relationship Id="rId3" Type="http://schemas.openxmlformats.org/officeDocument/2006/relationships/image" Target="../media/image19.jpeg"/><Relationship Id="rId7" Type="http://schemas.openxmlformats.org/officeDocument/2006/relationships/hyperlink" Target="http://www.fss.is/namid/brautir/HU172/" TargetMode="External"/><Relationship Id="rId12" Type="http://schemas.openxmlformats.org/officeDocument/2006/relationships/hyperlink" Target="http://www.fss.is/namid/brautir/VVB/" TargetMode="External"/><Relationship Id="rId2" Type="http://schemas.openxmlformats.org/officeDocument/2006/relationships/hyperlink" Target="http://www.fss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ss.is/namid/brautir/GMV/" TargetMode="External"/><Relationship Id="rId11" Type="http://schemas.openxmlformats.org/officeDocument/2006/relationships/hyperlink" Target="http://www.fss.is/namid/brautir/VVA/" TargetMode="External"/><Relationship Id="rId5" Type="http://schemas.openxmlformats.org/officeDocument/2006/relationships/hyperlink" Target="http://www.fss.is/namid/brautir/" TargetMode="External"/><Relationship Id="rId15" Type="http://schemas.openxmlformats.org/officeDocument/2006/relationships/hyperlink" Target="http://www.fss.is/namid/brautir/NG48/" TargetMode="External"/><Relationship Id="rId10" Type="http://schemas.openxmlformats.org/officeDocument/2006/relationships/hyperlink" Target="http://www.facebook.com/" TargetMode="External"/><Relationship Id="rId4" Type="http://schemas.openxmlformats.org/officeDocument/2006/relationships/hyperlink" Target="http://www.fss.is/namid/inntokuskilyrdi/" TargetMode="External"/><Relationship Id="rId9" Type="http://schemas.openxmlformats.org/officeDocument/2006/relationships/hyperlink" Target="http://www.fss.is/namid/brautir/VNBR/" TargetMode="External"/><Relationship Id="rId14" Type="http://schemas.openxmlformats.org/officeDocument/2006/relationships/hyperlink" Target="http://www.fss.is/namid/brautir/GR80-2009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hyperlink" Target="http://fiskt.is/efni/fiskeldi" TargetMode="External"/><Relationship Id="rId2" Type="http://schemas.openxmlformats.org/officeDocument/2006/relationships/hyperlink" Target="http://fiskt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skt.is/efni/netager%C3%B0" TargetMode="External"/><Relationship Id="rId5" Type="http://schemas.openxmlformats.org/officeDocument/2006/relationships/hyperlink" Target="http://fiskt.is/efni/sj%C3%B3mennska" TargetMode="External"/><Relationship Id="rId4" Type="http://schemas.openxmlformats.org/officeDocument/2006/relationships/hyperlink" Target="http://fiskt.is/efni/fiskvinnsla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fsn.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sn.is/?page_id=357" TargetMode="External"/><Relationship Id="rId4" Type="http://schemas.openxmlformats.org/officeDocument/2006/relationships/hyperlink" Target="http://fsn.is/?page_id=15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va.is/index.php?option=com_content&amp;id=233&amp;catid=100&amp;view=article" TargetMode="External"/><Relationship Id="rId13" Type="http://schemas.openxmlformats.org/officeDocument/2006/relationships/hyperlink" Target="http://www.fva.is/index.php?option=com_content&amp;id=253&amp;catid=100&amp;view=article" TargetMode="External"/><Relationship Id="rId3" Type="http://schemas.openxmlformats.org/officeDocument/2006/relationships/image" Target="../media/image22.jpeg"/><Relationship Id="rId7" Type="http://schemas.openxmlformats.org/officeDocument/2006/relationships/hyperlink" Target="http://www.fva.is/index.php?option=com_content&amp;id=232&amp;catid=100&amp;view=article" TargetMode="External"/><Relationship Id="rId12" Type="http://schemas.openxmlformats.org/officeDocument/2006/relationships/hyperlink" Target="http://www.fva.is/index.php?option=com_content&amp;id=252&amp;catid=100&amp;view=article" TargetMode="External"/><Relationship Id="rId2" Type="http://schemas.openxmlformats.org/officeDocument/2006/relationships/hyperlink" Target="http://www.fva.is/" TargetMode="External"/><Relationship Id="rId16" Type="http://schemas.openxmlformats.org/officeDocument/2006/relationships/hyperlink" Target="http://www.fva.is/index.php?option=com_content&amp;view=article&amp;id=223:1-09-inntokusk-a-namsbrautir-1&amp;catid=100:2012v&amp;Itemid=5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va.is/index.php?option=com_content&amp;view=article&amp;id=489" TargetMode="External"/><Relationship Id="rId11" Type="http://schemas.openxmlformats.org/officeDocument/2006/relationships/hyperlink" Target="http://www.fva.is/index.php?option=com_content&amp;id=250&amp;catid=100&amp;view=article" TargetMode="External"/><Relationship Id="rId5" Type="http://schemas.openxmlformats.org/officeDocument/2006/relationships/hyperlink" Target="http://www.fva.is/index.php?option=com_content&amp;id=231&amp;catid=100&amp;view=article" TargetMode="External"/><Relationship Id="rId15" Type="http://schemas.openxmlformats.org/officeDocument/2006/relationships/hyperlink" Target="http://www.fva.is/index.php?option=com_content&amp;id=246&amp;catid=100&amp;view=article" TargetMode="External"/><Relationship Id="rId10" Type="http://schemas.openxmlformats.org/officeDocument/2006/relationships/hyperlink" Target="http://www.fva.is/index.php?option=com_content&amp;id=247&amp;catid=100&amp;view=article" TargetMode="External"/><Relationship Id="rId4" Type="http://schemas.openxmlformats.org/officeDocument/2006/relationships/hyperlink" Target="http://www.fva.is/index.php?option=com_content&amp;id=230&amp;catid=100&amp;view=article" TargetMode="External"/><Relationship Id="rId9" Type="http://schemas.openxmlformats.org/officeDocument/2006/relationships/hyperlink" Target="http://www.fva.is/index.php?option=com_content&amp;id=234&amp;catid=100&amp;view=article" TargetMode="External"/><Relationship Id="rId14" Type="http://schemas.openxmlformats.org/officeDocument/2006/relationships/hyperlink" Target="http://www.fva.is/index.php?option=com_content&amp;id=245&amp;catid=100&amp;view=article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va.is/index.php?option=com_content&amp;id=239&amp;catid=100&amp;view=article" TargetMode="External"/><Relationship Id="rId13" Type="http://schemas.openxmlformats.org/officeDocument/2006/relationships/hyperlink" Target="http://www.fva.is/index.php?option=com_content&amp;id=243&amp;catid=100&amp;view=article" TargetMode="External"/><Relationship Id="rId3" Type="http://schemas.openxmlformats.org/officeDocument/2006/relationships/image" Target="../media/image22.jpeg"/><Relationship Id="rId7" Type="http://schemas.openxmlformats.org/officeDocument/2006/relationships/hyperlink" Target="http://www.fva.is/index.php?option=com_content&amp;id=238&amp;catid=100&amp;view=article" TargetMode="External"/><Relationship Id="rId12" Type="http://schemas.openxmlformats.org/officeDocument/2006/relationships/hyperlink" Target="http://www.fva.is/index.php?option=com_content&amp;id=244&amp;catid=100&amp;view=article" TargetMode="External"/><Relationship Id="rId2" Type="http://schemas.openxmlformats.org/officeDocument/2006/relationships/hyperlink" Target="http://www.fva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va.is/index.php?option=com_content&amp;id=237&amp;catid=100&amp;view=article" TargetMode="External"/><Relationship Id="rId11" Type="http://schemas.openxmlformats.org/officeDocument/2006/relationships/hyperlink" Target="http://www.fva.is/index.php?option=com_content&amp;id=242&amp;catid=100&amp;view=article" TargetMode="External"/><Relationship Id="rId5" Type="http://schemas.openxmlformats.org/officeDocument/2006/relationships/hyperlink" Target="http://www.fva.is/index.php?option=com_content&amp;view=article&amp;id=229&amp;Itemid=565" TargetMode="External"/><Relationship Id="rId10" Type="http://schemas.openxmlformats.org/officeDocument/2006/relationships/hyperlink" Target="http://www.fva.is/index.php?option=com_content&amp;id=241&amp;catid=100&amp;view=article" TargetMode="External"/><Relationship Id="rId4" Type="http://schemas.openxmlformats.org/officeDocument/2006/relationships/hyperlink" Target="http://www.fva.is/index.php?option=com_content&amp;id=236&amp;catid=100&amp;view=article" TargetMode="External"/><Relationship Id="rId9" Type="http://schemas.openxmlformats.org/officeDocument/2006/relationships/hyperlink" Target="http://www.fva.is/index.php?option=com_content&amp;id=240&amp;catid=100&amp;view=article" TargetMode="External"/><Relationship Id="rId14" Type="http://schemas.openxmlformats.org/officeDocument/2006/relationships/hyperlink" Target="http://www.fva.is/index.php?option=com_content&amp;view=article&amp;id=223:1-09-inntokusk-a-namsbrautir-1&amp;catid=100:2012v&amp;Itemid=50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va.is/index.php?option=com_content&amp;id=225&amp;catid=100&amp;view=article" TargetMode="External"/><Relationship Id="rId3" Type="http://schemas.openxmlformats.org/officeDocument/2006/relationships/image" Target="../media/image22.jpeg"/><Relationship Id="rId7" Type="http://schemas.openxmlformats.org/officeDocument/2006/relationships/hyperlink" Target="http://www.fva.is/index.php?option=com_content&amp;id=258&amp;catid=100&amp;view=article" TargetMode="External"/><Relationship Id="rId2" Type="http://schemas.openxmlformats.org/officeDocument/2006/relationships/hyperlink" Target="http://www.f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va.is/index.php?option=com_content&amp;id=256&amp;catid=100&amp;view=article" TargetMode="External"/><Relationship Id="rId5" Type="http://schemas.openxmlformats.org/officeDocument/2006/relationships/hyperlink" Target="http://www.fva.is/index.php?option=com_content&amp;id=254&amp;catid=100&amp;view=article" TargetMode="External"/><Relationship Id="rId10" Type="http://schemas.openxmlformats.org/officeDocument/2006/relationships/hyperlink" Target="http://www.fva.is/index.php?option=com_content&amp;view=article&amp;id=223:1-09-inntokusk-a-namsbrautir-1&amp;catid=100:2012v&amp;Itemid=502" TargetMode="External"/><Relationship Id="rId4" Type="http://schemas.openxmlformats.org/officeDocument/2006/relationships/hyperlink" Target="http://www.fva.is/index.php?option=com_content&amp;id=255&amp;catid=100&amp;view=article" TargetMode="External"/><Relationship Id="rId9" Type="http://schemas.openxmlformats.org/officeDocument/2006/relationships/hyperlink" Target="http://www.fva.is/index.php?option=com_content&amp;view=article&amp;id=229&amp;Itemid=565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bhi.is/?q=is/fjarnam_i_gardyrkjuskolanum" TargetMode="External"/><Relationship Id="rId3" Type="http://schemas.openxmlformats.org/officeDocument/2006/relationships/image" Target="../media/image23.jpeg"/><Relationship Id="rId7" Type="http://schemas.openxmlformats.org/officeDocument/2006/relationships/hyperlink" Target="http://www.lbhi.is/?q=is/gardyrkjuskolinn_skrudgardyrkja" TargetMode="External"/><Relationship Id="rId2" Type="http://schemas.openxmlformats.org/officeDocument/2006/relationships/hyperlink" Target="http://lbhi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lbhi.is/?q=is/gardyrkjuskolinn_blomaskreytingar" TargetMode="External"/><Relationship Id="rId5" Type="http://schemas.openxmlformats.org/officeDocument/2006/relationships/hyperlink" Target="http://lbhi.is/?q=is/fjarnam_i_bufraedi" TargetMode="External"/><Relationship Id="rId10" Type="http://schemas.openxmlformats.org/officeDocument/2006/relationships/hyperlink" Target="http://www.lbhi.is/?q=is/gardyrkjuskolinn_gardyrkjuframleidsla" TargetMode="External"/><Relationship Id="rId4" Type="http://schemas.openxmlformats.org/officeDocument/2006/relationships/hyperlink" Target="http://lbhi.is/?q=is/baendaskolinn_bufraedi" TargetMode="External"/><Relationship Id="rId9" Type="http://schemas.openxmlformats.org/officeDocument/2006/relationships/hyperlink" Target="http://www.lbhi.is/?q=is/gardyrkjuskolinn_skogurnattura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menntaborg.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nntaborg.is/namid/innritun" TargetMode="External"/><Relationship Id="rId4" Type="http://schemas.openxmlformats.org/officeDocument/2006/relationships/hyperlink" Target="http://www.menntaborg.is/wp-content/uploads/2011/10/Vit_inn-H13.pdf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sa.is/namid/grunnnam_bygginga-_og_mannvirkjagreina/" TargetMode="External"/><Relationship Id="rId13" Type="http://schemas.openxmlformats.org/officeDocument/2006/relationships/hyperlink" Target="http://www.misa.is/namid/starfsbraut/" TargetMode="External"/><Relationship Id="rId3" Type="http://schemas.openxmlformats.org/officeDocument/2006/relationships/image" Target="../media/image25.jpeg"/><Relationship Id="rId7" Type="http://schemas.openxmlformats.org/officeDocument/2006/relationships/hyperlink" Target="http://www.misa.is/namid/grunnnam_har-_og_snyrtigreina/" TargetMode="External"/><Relationship Id="rId12" Type="http://schemas.openxmlformats.org/officeDocument/2006/relationships/hyperlink" Target="http://www.misa.is/namid/velstjorn_a_og_b_nam/" TargetMode="External"/><Relationship Id="rId2" Type="http://schemas.openxmlformats.org/officeDocument/2006/relationships/hyperlink" Target="http://www.misa.is/" TargetMode="External"/><Relationship Id="rId16" Type="http://schemas.openxmlformats.org/officeDocument/2006/relationships/hyperlink" Target="http://www.fvi.is/namid/brautir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isa.is/namid/sjukralidabraut/" TargetMode="External"/><Relationship Id="rId11" Type="http://schemas.openxmlformats.org/officeDocument/2006/relationships/hyperlink" Target="http://www.misa.is/namid/malmidngreinar/" TargetMode="External"/><Relationship Id="rId5" Type="http://schemas.openxmlformats.org/officeDocument/2006/relationships/hyperlink" Target="http://www.misa.is/namid/natturufraedibraut/" TargetMode="External"/><Relationship Id="rId15" Type="http://schemas.openxmlformats.org/officeDocument/2006/relationships/hyperlink" Target="http://misa.is/skolinn/skrar_og_skjol/skra/146/" TargetMode="External"/><Relationship Id="rId10" Type="http://schemas.openxmlformats.org/officeDocument/2006/relationships/hyperlink" Target="http://www.misa.is/namid/husasmidi/" TargetMode="External"/><Relationship Id="rId4" Type="http://schemas.openxmlformats.org/officeDocument/2006/relationships/hyperlink" Target="http://www.misa.is/namid/felagsfraedabraut/" TargetMode="External"/><Relationship Id="rId9" Type="http://schemas.openxmlformats.org/officeDocument/2006/relationships/hyperlink" Target="http://www.misa.is/namid/grunnnam_rafidna/" TargetMode="External"/><Relationship Id="rId14" Type="http://schemas.openxmlformats.org/officeDocument/2006/relationships/hyperlink" Target="http://www.misa.is/namid/samfelagstulkun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v.is/namsbrautir" TargetMode="External"/><Relationship Id="rId3" Type="http://schemas.openxmlformats.org/officeDocument/2006/relationships/image" Target="../media/image26.jpeg"/><Relationship Id="rId7" Type="http://schemas.openxmlformats.org/officeDocument/2006/relationships/hyperlink" Target="http://www.fnv.is/vidskipta-og-hagfraedibraut" TargetMode="External"/><Relationship Id="rId2" Type="http://schemas.openxmlformats.org/officeDocument/2006/relationships/hyperlink" Target="http://www.fnv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nv.is/malabraut" TargetMode="External"/><Relationship Id="rId5" Type="http://schemas.openxmlformats.org/officeDocument/2006/relationships/hyperlink" Target="http://www.fnv.is/felagsfraedabraut" TargetMode="External"/><Relationship Id="rId10" Type="http://schemas.openxmlformats.org/officeDocument/2006/relationships/hyperlink" Target="http://www.fnv.is/inntokuskilyrdi" TargetMode="External"/><Relationship Id="rId4" Type="http://schemas.openxmlformats.org/officeDocument/2006/relationships/hyperlink" Target="http://www.fnv.is/boknamsbrautir-til-studentsprofs" TargetMode="External"/><Relationship Id="rId9" Type="http://schemas.openxmlformats.org/officeDocument/2006/relationships/hyperlink" Target="http://www.fnv.is/starfsnamsbrautir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v.is/rafidhngreinar" TargetMode="External"/><Relationship Id="rId3" Type="http://schemas.openxmlformats.org/officeDocument/2006/relationships/image" Target="../media/image26.jpeg"/><Relationship Id="rId7" Type="http://schemas.openxmlformats.org/officeDocument/2006/relationships/hyperlink" Target="http://www.fnv.is/velstjornargreinar" TargetMode="External"/><Relationship Id="rId2" Type="http://schemas.openxmlformats.org/officeDocument/2006/relationships/hyperlink" Target="http://www.fnv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nv.is/malmidhngreinar" TargetMode="External"/><Relationship Id="rId5" Type="http://schemas.openxmlformats.org/officeDocument/2006/relationships/hyperlink" Target="http://www.fnv.is/byggingagreinar" TargetMode="External"/><Relationship Id="rId10" Type="http://schemas.openxmlformats.org/officeDocument/2006/relationships/hyperlink" Target="http://www.fnv.is/inntokuskilyrdi" TargetMode="External"/><Relationship Id="rId4" Type="http://schemas.openxmlformats.org/officeDocument/2006/relationships/hyperlink" Target="http://www.fnv.is/idhnbrautir" TargetMode="External"/><Relationship Id="rId9" Type="http://schemas.openxmlformats.org/officeDocument/2006/relationships/hyperlink" Target="http://www.fnv.is/snyrtigreinar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h.is/namid/namsbrautir/vidbotarnam-til-studentsprofs/" TargetMode="External"/><Relationship Id="rId13" Type="http://schemas.openxmlformats.org/officeDocument/2006/relationships/hyperlink" Target="http://www.fsh.is/namid/namsbrautir/sjukralidabraut/" TargetMode="External"/><Relationship Id="rId3" Type="http://schemas.openxmlformats.org/officeDocument/2006/relationships/image" Target="../media/image27.jpeg"/><Relationship Id="rId7" Type="http://schemas.openxmlformats.org/officeDocument/2006/relationships/hyperlink" Target="http://www.fsh.is/namid/namsbrautir/felagsfraedibraut/" TargetMode="External"/><Relationship Id="rId12" Type="http://schemas.openxmlformats.org/officeDocument/2006/relationships/hyperlink" Target="http://www.fsh.is/namid/namsbrautir/namsbraut-fyrir-leidbeinendur-i-leikskolum/" TargetMode="External"/><Relationship Id="rId2" Type="http://schemas.openxmlformats.org/officeDocument/2006/relationships/hyperlink" Target="http://www.fsh.is/forsida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sh.is/namid/namsbrautir/natturufraedibraut/" TargetMode="External"/><Relationship Id="rId11" Type="http://schemas.openxmlformats.org/officeDocument/2006/relationships/hyperlink" Target="http://www.fsh.is/namid/namsbrautir/namsbraut-fyrir-studningsfulltrua-i-grunnskolum/" TargetMode="External"/><Relationship Id="rId5" Type="http://schemas.openxmlformats.org/officeDocument/2006/relationships/hyperlink" Target="http://www.fsh.is/namid/namsbrautir/almenn-namsbraut/" TargetMode="External"/><Relationship Id="rId15" Type="http://schemas.openxmlformats.org/officeDocument/2006/relationships/hyperlink" Target="http://www.fsh.is/skolinn/inntokuskilyrdi/" TargetMode="External"/><Relationship Id="rId10" Type="http://schemas.openxmlformats.org/officeDocument/2006/relationships/hyperlink" Target="http://www.fsh.is/namid/namsbrautir/namsbraut-fyrir-heilbrigdisritara/" TargetMode="External"/><Relationship Id="rId4" Type="http://schemas.openxmlformats.org/officeDocument/2006/relationships/hyperlink" Target="http://www.fsh.is/namid/namsbrautir/" TargetMode="External"/><Relationship Id="rId9" Type="http://schemas.openxmlformats.org/officeDocument/2006/relationships/hyperlink" Target="http://www.fsh.is/namid/namsbrautir/felagslidabraut/" TargetMode="External"/><Relationship Id="rId14" Type="http://schemas.openxmlformats.org/officeDocument/2006/relationships/hyperlink" Target="http://www.fsh.is/namid/namsbrautir/skolalidabraut/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ugar.is/namid/natturufraedibraut" TargetMode="External"/><Relationship Id="rId3" Type="http://schemas.openxmlformats.org/officeDocument/2006/relationships/image" Target="../media/image28.jpeg"/><Relationship Id="rId7" Type="http://schemas.openxmlformats.org/officeDocument/2006/relationships/hyperlink" Target="http://www.laugar.is/namid/almenn-braut" TargetMode="External"/><Relationship Id="rId2" Type="http://schemas.openxmlformats.org/officeDocument/2006/relationships/hyperlink" Target="http://www.laugar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augar.is/namid/ferdamalabraut" TargetMode="External"/><Relationship Id="rId5" Type="http://schemas.openxmlformats.org/officeDocument/2006/relationships/hyperlink" Target="http://www.laugar.is/namid/ithrottabraut" TargetMode="External"/><Relationship Id="rId4" Type="http://schemas.openxmlformats.org/officeDocument/2006/relationships/hyperlink" Target="http://www.laugar.is/namid/felagsfraedibraut" TargetMode="External"/><Relationship Id="rId9" Type="http://schemas.openxmlformats.org/officeDocument/2006/relationships/hyperlink" Target="http://www.laugar.is/namid/inntokuskilyrd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.is/is/namid/innritun-nemenda" TargetMode="External"/><Relationship Id="rId3" Type="http://schemas.openxmlformats.org/officeDocument/2006/relationships/image" Target="../media/image29.jpeg"/><Relationship Id="rId7" Type="http://schemas.openxmlformats.org/officeDocument/2006/relationships/hyperlink" Target="http://www.ma.is/is/namid/svid/raungreinasvidt" TargetMode="External"/><Relationship Id="rId2" Type="http://schemas.openxmlformats.org/officeDocument/2006/relationships/hyperlink" Target="http://www.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a.is/is/namid/svid/almenn-braut" TargetMode="External"/><Relationship Id="rId5" Type="http://schemas.openxmlformats.org/officeDocument/2006/relationships/hyperlink" Target="http://www.ma.is/is/namid/svid/tungumala-og-felagsgreinasvid" TargetMode="External"/><Relationship Id="rId4" Type="http://schemas.openxmlformats.org/officeDocument/2006/relationships/hyperlink" Target="http://www.laugar.is/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.is/is/namid/svid/tungumala-og-felagsgreinasvid" TargetMode="External"/><Relationship Id="rId13" Type="http://schemas.openxmlformats.org/officeDocument/2006/relationships/hyperlink" Target="http://www.mtr.is/is/namid/namsbrautir/listabraut/tonlistarsvid" TargetMode="External"/><Relationship Id="rId3" Type="http://schemas.openxmlformats.org/officeDocument/2006/relationships/image" Target="../media/image30.jpeg"/><Relationship Id="rId7" Type="http://schemas.openxmlformats.org/officeDocument/2006/relationships/hyperlink" Target="http://www.mtr.is/is/namid/namsbrautir/starfsbraut" TargetMode="External"/><Relationship Id="rId12" Type="http://schemas.openxmlformats.org/officeDocument/2006/relationships/hyperlink" Target="http://www.mtr.is/is/namid/namsbrautir/listabraut/listljosmyndunarsvid" TargetMode="External"/><Relationship Id="rId2" Type="http://schemas.openxmlformats.org/officeDocument/2006/relationships/hyperlink" Target="http://www.mtr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tr.is/is/namid/namsbrautir/natturuvisindabraut" TargetMode="External"/><Relationship Id="rId11" Type="http://schemas.openxmlformats.org/officeDocument/2006/relationships/hyperlink" Target="http://www.mtr.is/is/namid/namsbrautir/ithrotta-og-utivistarbraut/utivistarsvid" TargetMode="External"/><Relationship Id="rId5" Type="http://schemas.openxmlformats.org/officeDocument/2006/relationships/hyperlink" Target="http://www.mtr.is/is/namid/namsbrautir/listabraut" TargetMode="External"/><Relationship Id="rId15" Type="http://schemas.openxmlformats.org/officeDocument/2006/relationships/hyperlink" Target="http://www.mtr.is/is/skolinn/innritun" TargetMode="External"/><Relationship Id="rId10" Type="http://schemas.openxmlformats.org/officeDocument/2006/relationships/hyperlink" Target="http://www.mtr.is/is/namid/namsbrautir/ithrotta-og-utivistarbraut/ithrottasvid" TargetMode="External"/><Relationship Id="rId4" Type="http://schemas.openxmlformats.org/officeDocument/2006/relationships/hyperlink" Target="http://www.laugar.is/" TargetMode="External"/><Relationship Id="rId9" Type="http://schemas.openxmlformats.org/officeDocument/2006/relationships/hyperlink" Target="http://www.mtr.is/is/namid/namsbrautir/ithrotta-og-utivistarbraut" TargetMode="External"/><Relationship Id="rId14" Type="http://schemas.openxmlformats.org/officeDocument/2006/relationships/hyperlink" Target="http://www.mtr.is/is/namid/namsbrautir/listabraut/myndlistasvid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hyperlink" Target="http://myndak.is/listhonnunardeild.html" TargetMode="External"/><Relationship Id="rId2" Type="http://schemas.openxmlformats.org/officeDocument/2006/relationships/hyperlink" Target="http://www.myndak.is/inntaka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yndak.is/fagurlistadeild.html" TargetMode="External"/><Relationship Id="rId5" Type="http://schemas.openxmlformats.org/officeDocument/2006/relationships/hyperlink" Target="http://myndak.is/fornamsdeild.html" TargetMode="External"/><Relationship Id="rId4" Type="http://schemas.openxmlformats.org/officeDocument/2006/relationships/hyperlink" Target="http://myndak.is/upplysingar.html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ma.is/is/moya/page/o_ithrottabraut" TargetMode="External"/><Relationship Id="rId13" Type="http://schemas.openxmlformats.org/officeDocument/2006/relationships/hyperlink" Target="http://www.vma.is/is/moya/page/taeknibraut/" TargetMode="External"/><Relationship Id="rId3" Type="http://schemas.openxmlformats.org/officeDocument/2006/relationships/image" Target="../media/image32.jpeg"/><Relationship Id="rId7" Type="http://schemas.openxmlformats.org/officeDocument/2006/relationships/hyperlink" Target="http://www.vma.is/is/moya/page/o_almenn_braut_2" TargetMode="External"/><Relationship Id="rId12" Type="http://schemas.openxmlformats.org/officeDocument/2006/relationships/hyperlink" Target="http://www.vma.is/is/moya/page/o_nam_til_studentsprofs_ad_loknu_starfsami" TargetMode="External"/><Relationship Id="rId2" Type="http://schemas.openxmlformats.org/officeDocument/2006/relationships/hyperlink" Target="http://www.v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ma.is/is/moya/page/almenn_braut_blondud/" TargetMode="External"/><Relationship Id="rId11" Type="http://schemas.openxmlformats.org/officeDocument/2006/relationships/hyperlink" Target="http://www.vma.is/is/moya/page/o_listnamsbraut_til_studentsprofs" TargetMode="External"/><Relationship Id="rId5" Type="http://schemas.openxmlformats.org/officeDocument/2006/relationships/hyperlink" Target="http://www.vma.is/is/moya/page/o_almenn_braut1" TargetMode="External"/><Relationship Id="rId15" Type="http://schemas.openxmlformats.org/officeDocument/2006/relationships/hyperlink" Target="http://www.vma.is/is/skolinn/skolanamskra/inntokuskilyrdi" TargetMode="External"/><Relationship Id="rId10" Type="http://schemas.openxmlformats.org/officeDocument/2006/relationships/hyperlink" Target="http://www.vma.is/is/moya/page/o_felagsfraedabraut" TargetMode="External"/><Relationship Id="rId4" Type="http://schemas.openxmlformats.org/officeDocument/2006/relationships/hyperlink" Target="http://www.vma.is/is/namid/namsleidir" TargetMode="External"/><Relationship Id="rId9" Type="http://schemas.openxmlformats.org/officeDocument/2006/relationships/hyperlink" Target="http://www.vma.is/is/moya/page/o_vidskipta-_og_hagfraedibraut" TargetMode="External"/><Relationship Id="rId14" Type="http://schemas.openxmlformats.org/officeDocument/2006/relationships/hyperlink" Target="http://www.vma.is/is/moya/page/o_natturufraedabraut/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ma.is/is/moya/page/o_matartaekni" TargetMode="External"/><Relationship Id="rId13" Type="http://schemas.openxmlformats.org/officeDocument/2006/relationships/hyperlink" Target="http://www.vma.is/is/moya/page/starfsbraut-3" TargetMode="External"/><Relationship Id="rId3" Type="http://schemas.openxmlformats.org/officeDocument/2006/relationships/image" Target="../media/image32.jpeg"/><Relationship Id="rId7" Type="http://schemas.openxmlformats.org/officeDocument/2006/relationships/hyperlink" Target="http://www.vma.is/is/moya/page/o_framreidsla/" TargetMode="External"/><Relationship Id="rId12" Type="http://schemas.openxmlformats.org/officeDocument/2006/relationships/hyperlink" Target="http://www.vma.is/is/moya/page/o_ithrottabraut" TargetMode="External"/><Relationship Id="rId2" Type="http://schemas.openxmlformats.org/officeDocument/2006/relationships/hyperlink" Target="http://www.vma.is/" TargetMode="External"/><Relationship Id="rId16" Type="http://schemas.openxmlformats.org/officeDocument/2006/relationships/hyperlink" Target="http://www.vma.is/is/skolinn/skolanamskra/inntokuskilyrd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ma.is/is/moya/page/matreidsla_ma9" TargetMode="External"/><Relationship Id="rId11" Type="http://schemas.openxmlformats.org/officeDocument/2006/relationships/hyperlink" Target="http://www.vma.is/is/moya/page/o_vidskipta-_og_hagfraedibraut" TargetMode="External"/><Relationship Id="rId5" Type="http://schemas.openxmlformats.org/officeDocument/2006/relationships/hyperlink" Target="http://www.vma.is/is/moya/page/o_grunnnam_matvaelagreina" TargetMode="External"/><Relationship Id="rId15" Type="http://schemas.openxmlformats.org/officeDocument/2006/relationships/hyperlink" Target="http://www.vma.is/is/moya/page/starfsbraut_1/" TargetMode="External"/><Relationship Id="rId10" Type="http://schemas.openxmlformats.org/officeDocument/2006/relationships/hyperlink" Target="http://www.vma.is/is/moya/page/o_vidskiptabraut" TargetMode="External"/><Relationship Id="rId4" Type="http://schemas.openxmlformats.org/officeDocument/2006/relationships/hyperlink" Target="http://www.vma.is/is/namid/namsleidir" TargetMode="External"/><Relationship Id="rId9" Type="http://schemas.openxmlformats.org/officeDocument/2006/relationships/hyperlink" Target="http://www.vma.is/is/moya/page/o_kjotidn" TargetMode="External"/><Relationship Id="rId14" Type="http://schemas.openxmlformats.org/officeDocument/2006/relationships/hyperlink" Target="http://www.vma.is/is/moya/page/starfsbraut_2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ma.is/is/moya/page/grunndeild_malmidna_1/" TargetMode="External"/><Relationship Id="rId3" Type="http://schemas.openxmlformats.org/officeDocument/2006/relationships/image" Target="../media/image32.jpeg"/><Relationship Id="rId7" Type="http://schemas.openxmlformats.org/officeDocument/2006/relationships/hyperlink" Target="http://www.vma.is/is/moya/page/o_rafvirkjun" TargetMode="External"/><Relationship Id="rId12" Type="http://schemas.openxmlformats.org/officeDocument/2006/relationships/hyperlink" Target="http://www.vma.is/is/skolinn/skolanamskra/inntokuskilyrdi" TargetMode="External"/><Relationship Id="rId2" Type="http://schemas.openxmlformats.org/officeDocument/2006/relationships/hyperlink" Target="http://www.v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ma.is/is/moya/page/o_grunndeild_rafidna" TargetMode="External"/><Relationship Id="rId11" Type="http://schemas.openxmlformats.org/officeDocument/2006/relationships/hyperlink" Target="http://www.vma.is/is/moya/page/rafeindavirkjun" TargetMode="External"/><Relationship Id="rId5" Type="http://schemas.openxmlformats.org/officeDocument/2006/relationships/hyperlink" Target="http://www.vma.is/is/moya/page/o_grunnnam_matvaelagreina" TargetMode="External"/><Relationship Id="rId10" Type="http://schemas.openxmlformats.org/officeDocument/2006/relationships/hyperlink" Target="http://www.vma.is/is/moya/page/bifvelavirkjun/" TargetMode="External"/><Relationship Id="rId4" Type="http://schemas.openxmlformats.org/officeDocument/2006/relationships/hyperlink" Target="http://www.vma.is/is/namid/namsleidir" TargetMode="External"/><Relationship Id="rId9" Type="http://schemas.openxmlformats.org/officeDocument/2006/relationships/hyperlink" Target="http://www.vma.is/is/moya/page/malm_og_veltaeknigrunnur/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ma.is/is/moya/page/husamalun" TargetMode="External"/><Relationship Id="rId13" Type="http://schemas.openxmlformats.org/officeDocument/2006/relationships/hyperlink" Target="http://www.vma.is/is/moya/page/velstjorn_d_stig/" TargetMode="External"/><Relationship Id="rId3" Type="http://schemas.openxmlformats.org/officeDocument/2006/relationships/image" Target="../media/image32.jpeg"/><Relationship Id="rId7" Type="http://schemas.openxmlformats.org/officeDocument/2006/relationships/hyperlink" Target="http://www.vma.is/is/moya/page/husgagnasmidi" TargetMode="External"/><Relationship Id="rId12" Type="http://schemas.openxmlformats.org/officeDocument/2006/relationships/hyperlink" Target="http://www.vma.is/is/moya/page/velstjorn_c_stig/" TargetMode="External"/><Relationship Id="rId2" Type="http://schemas.openxmlformats.org/officeDocument/2006/relationships/hyperlink" Target="http://www.vma.is/" TargetMode="External"/><Relationship Id="rId16" Type="http://schemas.openxmlformats.org/officeDocument/2006/relationships/hyperlink" Target="http://www.vma.is/is/skolinn/skolanamskra/inntokuskilyrd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ma.is/is/moya/page/o_husasmidi" TargetMode="External"/><Relationship Id="rId11" Type="http://schemas.openxmlformats.org/officeDocument/2006/relationships/hyperlink" Target="http://www.vma.is/is/moya/page/velstjorn_b_stig/" TargetMode="External"/><Relationship Id="rId5" Type="http://schemas.openxmlformats.org/officeDocument/2006/relationships/hyperlink" Target="http://www.vma.is/is/moya/page/o_grunnnam_bygginga-_og_mannvirkjagreina" TargetMode="External"/><Relationship Id="rId15" Type="http://schemas.openxmlformats.org/officeDocument/2006/relationships/hyperlink" Target="http://www.vma.is/is/moya/page/harsnyrtiidn" TargetMode="External"/><Relationship Id="rId10" Type="http://schemas.openxmlformats.org/officeDocument/2006/relationships/hyperlink" Target="http://www.vma.is/is/moya/page/velstjorn_a_stig/" TargetMode="External"/><Relationship Id="rId4" Type="http://schemas.openxmlformats.org/officeDocument/2006/relationships/hyperlink" Target="http://www.vma.is/is/namid/namsleidir" TargetMode="External"/><Relationship Id="rId9" Type="http://schemas.openxmlformats.org/officeDocument/2006/relationships/hyperlink" Target="http://www.vma.is/is/moya/page/pipulagnir" TargetMode="External"/><Relationship Id="rId14" Type="http://schemas.openxmlformats.org/officeDocument/2006/relationships/hyperlink" Target="http://www.vma.is/is/moya/page/o_sjukralidabraut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s.is/images/stories/nn_brautalysingar/framhaldsskolabraut_u.pdf" TargetMode="External"/><Relationship Id="rId13" Type="http://schemas.openxmlformats.org/officeDocument/2006/relationships/hyperlink" Target="http://www.fas.is/index.php?option=com_content&amp;task=view&amp;id=662&amp;Itemid=177" TargetMode="External"/><Relationship Id="rId3" Type="http://schemas.openxmlformats.org/officeDocument/2006/relationships/image" Target="../media/image33.gif"/><Relationship Id="rId7" Type="http://schemas.openxmlformats.org/officeDocument/2006/relationships/hyperlink" Target="http://www.fas.is/images/stories/nn_brautalysingar/umhverfis_og_audlindabraut_u.pdf" TargetMode="External"/><Relationship Id="rId12" Type="http://schemas.openxmlformats.org/officeDocument/2006/relationships/hyperlink" Target="http://www.fas.is/index.php?option=com_content&amp;task=view&amp;id=977&amp;Itemid=274" TargetMode="External"/><Relationship Id="rId2" Type="http://schemas.openxmlformats.org/officeDocument/2006/relationships/hyperlink" Target="http://www.fas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as.is/images/stories/nn_brautalysingar/kjornamsbraut_u.pdf" TargetMode="External"/><Relationship Id="rId11" Type="http://schemas.openxmlformats.org/officeDocument/2006/relationships/hyperlink" Target="http://www.fas.is/images/stories/nn_brautalysingar/fjallamennskubraut_u.pdf" TargetMode="External"/><Relationship Id="rId5" Type="http://schemas.openxmlformats.org/officeDocument/2006/relationships/hyperlink" Target="http://www.fas.is/images/stories/nn_brautalysingar/natturu_og_raunvisindabraut_u.pdf" TargetMode="External"/><Relationship Id="rId10" Type="http://schemas.openxmlformats.org/officeDocument/2006/relationships/hyperlink" Target="http://www.fas.is/index.php?option=com_content&amp;task=view&amp;id=266" TargetMode="External"/><Relationship Id="rId4" Type="http://schemas.openxmlformats.org/officeDocument/2006/relationships/hyperlink" Target="http://www.fas.is/images/stories/nn_brautalysingar/hug_og_felagsvisindabraut_u.pdf" TargetMode="External"/><Relationship Id="rId9" Type="http://schemas.openxmlformats.org/officeDocument/2006/relationships/hyperlink" Target="http://www.fjarmenntaskolinn.is/" TargetMode="Externa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shall.is/index.php?option=com_content&amp;view=article&amp;id=41:lifsleikni101&amp;catid=29:namid&amp;Itemid=2" TargetMode="External"/><Relationship Id="rId13" Type="http://schemas.openxmlformats.org/officeDocument/2006/relationships/hyperlink" Target="http://www.hushall.is/index.php?option=com_content&amp;view=article&amp;id=8:listmunagerd102&amp;catid=29:namid&amp;Itemid=2" TargetMode="External"/><Relationship Id="rId3" Type="http://schemas.openxmlformats.org/officeDocument/2006/relationships/image" Target="../media/image34.jpeg"/><Relationship Id="rId7" Type="http://schemas.openxmlformats.org/officeDocument/2006/relationships/hyperlink" Target="http://www.hushall.is/index.php?option=com_content&amp;view=article&amp;id=2:naeringarfraedi142&amp;catid=29:namid&amp;Itemid=2umur212&amp;catid=29:namid&amp;Itemid=2" TargetMode="External"/><Relationship Id="rId12" Type="http://schemas.openxmlformats.org/officeDocument/2006/relationships/hyperlink" Target="http://www.hushall.is/index.php?option=com_content&amp;view=article&amp;id=3:vefnadur102&amp;catid=29:namid&amp;Itemid=2" TargetMode="External"/><Relationship Id="rId2" Type="http://schemas.openxmlformats.org/officeDocument/2006/relationships/hyperlink" Target="http://www.hushall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hushall.is/index.php?option=com_content&amp;view=article&amp;id=45:veitingataekni-vts-106&amp;catid=29:namid&amp;Itemid=2" TargetMode="External"/><Relationship Id="rId11" Type="http://schemas.openxmlformats.org/officeDocument/2006/relationships/hyperlink" Target="http://www.hushall.is/index.php?option=com_content&amp;view=article&amp;id=71:prjon-og-hekl&amp;catid=29:namid&amp;Itemid=2" TargetMode="External"/><Relationship Id="rId5" Type="http://schemas.openxmlformats.org/officeDocument/2006/relationships/hyperlink" Target="http://www.hushall.is/index.php?option=com_content&amp;view=article&amp;id=48:fatagere-fag-103&amp;catid=29:namid&amp;Itemid=2" TargetMode="External"/><Relationship Id="rId10" Type="http://schemas.openxmlformats.org/officeDocument/2006/relationships/hyperlink" Target="http://www.hushall.is/index.php?option=com_content&amp;view=article&amp;id=6:hreinlaetisfraedi152&amp;catid=29:namid&amp;Itemid=2" TargetMode="External"/><Relationship Id="rId4" Type="http://schemas.openxmlformats.org/officeDocument/2006/relationships/hyperlink" Target="http://www.hushall.is/index.php?option=com_content&amp;view=article&amp;id=18:utsaumur212&amp;catid=29:namid&amp;Itemid=2" TargetMode="External"/><Relationship Id="rId9" Type="http://schemas.openxmlformats.org/officeDocument/2006/relationships/hyperlink" Target="http://www.hushall.is/index.php?option=com_content&amp;view=article&amp;id=4:hreinlaetisfraedi141&amp;catid=29:namid&amp;Itemid=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hyperlink" Target="http://bhs.is/namid/brautir/bilidn/bifvelavirkjun/" TargetMode="External"/><Relationship Id="rId18" Type="http://schemas.openxmlformats.org/officeDocument/2006/relationships/hyperlink" Target="http://bhs.is/namid/brautir/malmidn/stalsmidi/" TargetMode="External"/><Relationship Id="rId3" Type="http://schemas.openxmlformats.org/officeDocument/2006/relationships/hyperlink" Target="http://bhs.is/" TargetMode="External"/><Relationship Id="rId21" Type="http://schemas.openxmlformats.org/officeDocument/2006/relationships/hyperlink" Target="http://bhs.is/namid/brautir/vidbotstudent/" TargetMode="External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://bhs.is/namid/brautir/bilidn/bifreidasmidi/" TargetMode="External"/><Relationship Id="rId17" Type="http://schemas.openxmlformats.org/officeDocument/2006/relationships/hyperlink" Target="http://bhs.is/namid/brautir/malmidn/velvirkjun/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bhs.is/namid/brautir/malmidn/grunndeild/" TargetMode="External"/><Relationship Id="rId20" Type="http://schemas.openxmlformats.org/officeDocument/2006/relationships/hyperlink" Target="http://bhs.is/namid/brautir/malmidn/blikksmidi/+" TargetMode="Externa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.xml"/><Relationship Id="rId11" Type="http://schemas.openxmlformats.org/officeDocument/2006/relationships/hyperlink" Target="http://bhs.is/namid/brautir/bilidn/grunndeild/" TargetMode="External"/><Relationship Id="rId5" Type="http://schemas.openxmlformats.org/officeDocument/2006/relationships/diagramData" Target="../diagrams/data1.xml"/><Relationship Id="rId15" Type="http://schemas.openxmlformats.org/officeDocument/2006/relationships/hyperlink" Target="http://bhs.is/namid/brautir/malmidn/" TargetMode="External"/><Relationship Id="rId10" Type="http://schemas.openxmlformats.org/officeDocument/2006/relationships/hyperlink" Target="http://bhs.is/namid/brautir/bilidn/" TargetMode="External"/><Relationship Id="rId19" Type="http://schemas.openxmlformats.org/officeDocument/2006/relationships/hyperlink" Target="http://bhs.is/namid/brautir/malmidn/rennismidi/" TargetMode="Externa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openxmlformats.org/officeDocument/2006/relationships/hyperlink" Target="http://bhs.is/namid/brautir/bilidn/bilamalun/" TargetMode="External"/><Relationship Id="rId22" Type="http://schemas.openxmlformats.org/officeDocument/2006/relationships/hyperlink" Target="http://bhs.is/skolanamskra/innritun/inntokuskilyrdi/" TargetMode="Externa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.is/index.php/namid/namsbrautir-mainmenu/listnamsbraut" TargetMode="External"/><Relationship Id="rId3" Type="http://schemas.openxmlformats.org/officeDocument/2006/relationships/image" Target="../media/image35.jpeg"/><Relationship Id="rId7" Type="http://schemas.openxmlformats.org/officeDocument/2006/relationships/hyperlink" Target="http://me.is/index.php/namid/namskra/skolanamskra/skipulag-nams/innritun-og-inntoekuskilyrdhi" TargetMode="External"/><Relationship Id="rId2" Type="http://schemas.openxmlformats.org/officeDocument/2006/relationships/hyperlink" Target="http://www.me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e.is/index.php/namid/namsbrautir-mainmenu" TargetMode="External"/><Relationship Id="rId5" Type="http://schemas.openxmlformats.org/officeDocument/2006/relationships/hyperlink" Target="http://www.me.is/index.php/namid/namsbrautir-mainmenu/felagsgreinabraut" TargetMode="External"/><Relationship Id="rId10" Type="http://schemas.openxmlformats.org/officeDocument/2006/relationships/hyperlink" Target="http://www.me.is/index.php/namid/namsbrautir-mainmenu/hradhbraut" TargetMode="External"/><Relationship Id="rId4" Type="http://schemas.openxmlformats.org/officeDocument/2006/relationships/hyperlink" Target="http://www.me.is/index.php/namid/namsbrautir-mainmenu/althjodhabraut" TargetMode="External"/><Relationship Id="rId9" Type="http://schemas.openxmlformats.org/officeDocument/2006/relationships/hyperlink" Target="http://www.me.is/index.php/namid/namsbrautir-mainmenu/natturufraedhibraut" TargetMode="Externa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a.is/is/moya/page/skolalidabraut-sk-" TargetMode="External"/><Relationship Id="rId13" Type="http://schemas.openxmlformats.org/officeDocument/2006/relationships/hyperlink" Target="http://www.va.is/is/moya/page/harsnyrtibraut-hg-" TargetMode="External"/><Relationship Id="rId3" Type="http://schemas.openxmlformats.org/officeDocument/2006/relationships/image" Target="../media/image36.jpeg"/><Relationship Id="rId7" Type="http://schemas.openxmlformats.org/officeDocument/2006/relationships/hyperlink" Target="http://www.va.is/is/moya/page/namsbraut-fyrir-leikskolalida-ll-" TargetMode="External"/><Relationship Id="rId12" Type="http://schemas.openxmlformats.org/officeDocument/2006/relationships/hyperlink" Target="http://www.va.is/is/moya/page/sjukralidabraut-sj-" TargetMode="External"/><Relationship Id="rId2" Type="http://schemas.openxmlformats.org/officeDocument/2006/relationships/hyperlink" Target="http://www.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a.is/is/moya/page/husasmidi-hu8-" TargetMode="External"/><Relationship Id="rId11" Type="http://schemas.openxmlformats.org/officeDocument/2006/relationships/hyperlink" Target="http://www.va.is/is/moya/page/framhaldsskolabraut-2" TargetMode="External"/><Relationship Id="rId5" Type="http://schemas.openxmlformats.org/officeDocument/2006/relationships/hyperlink" Target="http://www.va.is/is/moya/page/grunnnam-bygginga-og-mannvirkjagreina" TargetMode="External"/><Relationship Id="rId10" Type="http://schemas.openxmlformats.org/officeDocument/2006/relationships/hyperlink" Target="http://www.va.is/is/moya/page/framhaldsskolabraut-1" TargetMode="External"/><Relationship Id="rId4" Type="http://schemas.openxmlformats.org/officeDocument/2006/relationships/hyperlink" Target="http://www.va.is/is/namid/namsbrautir" TargetMode="External"/><Relationship Id="rId9" Type="http://schemas.openxmlformats.org/officeDocument/2006/relationships/hyperlink" Target="http://www.va.is/is/moya/page/namsbraut-fyrir-studningsfulltrua-i-grunnskolum-sg-" TargetMode="External"/><Relationship Id="rId14" Type="http://schemas.openxmlformats.org/officeDocument/2006/relationships/hyperlink" Target="http://www.va.is/is/namid/innritun-og-inntokuskilyrdi" TargetMode="Externa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a.is/is/moya/page/grunnnam-malm-og-veltaeknigreina-gmv-nytt-haust-2013" TargetMode="External"/><Relationship Id="rId13" Type="http://schemas.openxmlformats.org/officeDocument/2006/relationships/hyperlink" Target="http://www.va.is/is/namid/innritun-og-inntokuskilyrdi" TargetMode="External"/><Relationship Id="rId3" Type="http://schemas.openxmlformats.org/officeDocument/2006/relationships/image" Target="../media/image36.jpeg"/><Relationship Id="rId7" Type="http://schemas.openxmlformats.org/officeDocument/2006/relationships/hyperlink" Target="http://www.va.is/is/moya/page/natturufraedibraut-na-" TargetMode="External"/><Relationship Id="rId12" Type="http://schemas.openxmlformats.org/officeDocument/2006/relationships/hyperlink" Target="http://www.va.is/is/moya/page/vidbotarnam-til-studentsprofs" TargetMode="External"/><Relationship Id="rId2" Type="http://schemas.openxmlformats.org/officeDocument/2006/relationships/hyperlink" Target="http://www.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a.is/is/moya/page/felagsfraedibraut-fe-" TargetMode="External"/><Relationship Id="rId11" Type="http://schemas.openxmlformats.org/officeDocument/2006/relationships/hyperlink" Target="http://www.va.is/is/moya/page/rafvirkjun-rk8-" TargetMode="External"/><Relationship Id="rId5" Type="http://schemas.openxmlformats.org/officeDocument/2006/relationships/hyperlink" Target="http://www.va.is/is/moya/page/starfsbraut" TargetMode="External"/><Relationship Id="rId10" Type="http://schemas.openxmlformats.org/officeDocument/2006/relationships/hyperlink" Target="http://www.va.is/is/moya/page/grunnnam-rafidna-gr-" TargetMode="External"/><Relationship Id="rId4" Type="http://schemas.openxmlformats.org/officeDocument/2006/relationships/hyperlink" Target="http://www.va.is/is/namid/namsbrautir" TargetMode="External"/><Relationship Id="rId9" Type="http://schemas.openxmlformats.org/officeDocument/2006/relationships/hyperlink" Target="http://www.va.is/is/moya/page/velvirkjun-vv-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u.is/j/index.php?option=com_content&amp;view=article&amp;id=51&amp;Itemid=80" TargetMode="External"/><Relationship Id="rId13" Type="http://schemas.openxmlformats.org/officeDocument/2006/relationships/hyperlink" Target="http://www.fsu.is/j/index.php?option=com_content&amp;view=article&amp;id=2203:itrottabraut-it&amp;catid=40&amp;Itemid=80" TargetMode="External"/><Relationship Id="rId3" Type="http://schemas.openxmlformats.org/officeDocument/2006/relationships/image" Target="../media/image37.jpeg"/><Relationship Id="rId7" Type="http://schemas.openxmlformats.org/officeDocument/2006/relationships/hyperlink" Target="http://www.fsu.is/j/index.php?option=com_content&amp;view=article&amp;id=2196:husasmieabraut-hu8&amp;catid=40&amp;Itemid=80" TargetMode="External"/><Relationship Id="rId12" Type="http://schemas.openxmlformats.org/officeDocument/2006/relationships/hyperlink" Target="http://www.fsu.is/j/index.php?option=com_content&amp;view=article&amp;id=2198:sjukralieabraut-sj&amp;catid=40&amp;Itemid=80" TargetMode="External"/><Relationship Id="rId2" Type="http://schemas.openxmlformats.org/officeDocument/2006/relationships/hyperlink" Target="http://www.fsu.is/j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su.is/j/index.php?option=com_content&amp;view=article&amp;id=2189:grunnnam-biliena-gb&amp;catid=40&amp;Itemid=80" TargetMode="External"/><Relationship Id="rId11" Type="http://schemas.openxmlformats.org/officeDocument/2006/relationships/hyperlink" Target="http://www.fsu.is/j/index.php?option=com_content&amp;view=article&amp;id=1812:soeelasmiei&amp;catid=40&amp;Itemid=80" TargetMode="External"/><Relationship Id="rId5" Type="http://schemas.openxmlformats.org/officeDocument/2006/relationships/hyperlink" Target="http://www.fsu.is/j/index.php?option=com_content&amp;view=article&amp;id=2195:grunnnam-bygginga-og-mannvirkjagreina-gbm&amp;catid=40&amp;Itemid=80" TargetMode="External"/><Relationship Id="rId10" Type="http://schemas.openxmlformats.org/officeDocument/2006/relationships/hyperlink" Target="http://www.fsu.is/j/index.php?option=com_content&amp;view=article&amp;id=1366:hestamennska-he&amp;catid=40:namsbrautir&amp;Itemid=80" TargetMode="External"/><Relationship Id="rId4" Type="http://schemas.openxmlformats.org/officeDocument/2006/relationships/hyperlink" Target="http://www.fsu.is/j/index.php?option=com_content&amp;view=article&amp;id=2190:malmienaearbraut-grunnnam-mg&amp;catid=40&amp;Itemid=80" TargetMode="External"/><Relationship Id="rId9" Type="http://schemas.openxmlformats.org/officeDocument/2006/relationships/hyperlink" Target="http://www.fsu.is/j/index.php?option=com_content&amp;view=article&amp;id=2170:velvirkjun&amp;catid=40&amp;Itemid=80" TargetMode="External"/><Relationship Id="rId14" Type="http://schemas.openxmlformats.org/officeDocument/2006/relationships/hyperlink" Target="http://www.fsu.is/j/index.php?option=com_content&amp;view=article&amp;id=317&amp;Itemid=84" TargetMode="Externa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u.is/j/index.php?option=com_content&amp;view=article&amp;id=143:fel&amp;catid=40:namsbrautir&amp;Itemid=80" TargetMode="External"/><Relationship Id="rId13" Type="http://schemas.openxmlformats.org/officeDocument/2006/relationships/hyperlink" Target="http://www.fsu.is/j/index.php?option=com_content&amp;view=article&amp;id=2200:starfsbraut-sb&amp;catid=40&amp;Itemid=80" TargetMode="External"/><Relationship Id="rId3" Type="http://schemas.openxmlformats.org/officeDocument/2006/relationships/image" Target="../media/image37.jpeg"/><Relationship Id="rId7" Type="http://schemas.openxmlformats.org/officeDocument/2006/relationships/hyperlink" Target="http://www.fsu.is/j/index.php?option=com_content&amp;view=article&amp;id=1281:almenn-braut-undirbuningsnam-au-12-ein&amp;catid=40:namsbrautir&amp;Itemid=80" TargetMode="External"/><Relationship Id="rId12" Type="http://schemas.openxmlformats.org/officeDocument/2006/relationships/hyperlink" Target="http://www.fsu.is/j/index.php?option=com_content&amp;view=article&amp;id=2015:vh&amp;catid=40&amp;Itemid=80" TargetMode="External"/><Relationship Id="rId2" Type="http://schemas.openxmlformats.org/officeDocument/2006/relationships/hyperlink" Target="http://www.fsu.is/j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su.is/j/index.php?option=com_content&amp;view=article&amp;id=1031:almenn-braut-almennt-nam-an&amp;catid=40&amp;Itemid=80" TargetMode="External"/><Relationship Id="rId11" Type="http://schemas.openxmlformats.org/officeDocument/2006/relationships/hyperlink" Target="http://www.fsu.is/j/index.php?option=com_content&amp;view=article&amp;id=2012:mb&amp;catid=40&amp;Itemid=80" TargetMode="External"/><Relationship Id="rId5" Type="http://schemas.openxmlformats.org/officeDocument/2006/relationships/hyperlink" Target="http://www.fsu.is/j/index.php?option=com_content&amp;view=article&amp;id=1282&amp;Itemid=80" TargetMode="External"/><Relationship Id="rId15" Type="http://schemas.openxmlformats.org/officeDocument/2006/relationships/hyperlink" Target="http://www.fsu.is/j/index.php?option=com_content&amp;view=article&amp;id=317&amp;Itemid=84" TargetMode="External"/><Relationship Id="rId10" Type="http://schemas.openxmlformats.org/officeDocument/2006/relationships/hyperlink" Target="http://www.fsu.is/j/index.php?option=com_content&amp;view=article&amp;id=2013:na&amp;catid=40&amp;Itemid=80" TargetMode="External"/><Relationship Id="rId4" Type="http://schemas.openxmlformats.org/officeDocument/2006/relationships/hyperlink" Target="http://www.fsu.is/j/index.php?option=com_content&amp;view=article&amp;id=51&amp;Itemid=80" TargetMode="External"/><Relationship Id="rId9" Type="http://schemas.openxmlformats.org/officeDocument/2006/relationships/hyperlink" Target="http://www.fsu.is/j/index.php?option=com_content&amp;view=article&amp;id=2202:itraaottabraut-fyrri-hluti-it1&amp;catid=40&amp;Itemid=80" TargetMode="External"/><Relationship Id="rId14" Type="http://schemas.openxmlformats.org/officeDocument/2006/relationships/hyperlink" Target="http://www.fsu.is/j/index.php?option=com_content&amp;view=article&amp;id=2204:listnamsbraut-fyrri-hluti-ln1&amp;catid=40&amp;Itemid=80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v.is/default.asp?sid_id=27500&amp;tId=1&amp;Tre_Rod=001|002|008|&amp;qsr" TargetMode="External"/><Relationship Id="rId13" Type="http://schemas.openxmlformats.org/officeDocument/2006/relationships/hyperlink" Target="http://www.fiv.is/default.asp?sid_id=44318&amp;tre_rod=001|002|006|&amp;tId=1" TargetMode="External"/><Relationship Id="rId3" Type="http://schemas.openxmlformats.org/officeDocument/2006/relationships/image" Target="../media/image38.jpeg"/><Relationship Id="rId7" Type="http://schemas.openxmlformats.org/officeDocument/2006/relationships/hyperlink" Target="http://www.fiv.is/default.asp?sid_id=27499&amp;tId=1" TargetMode="External"/><Relationship Id="rId12" Type="http://schemas.openxmlformats.org/officeDocument/2006/relationships/hyperlink" Target="http://www.fiv.is/default.asp?sid_id=27422&amp;tId=1&amp;Tre_Rod=001|002|006|003|&amp;qsr" TargetMode="External"/><Relationship Id="rId2" Type="http://schemas.openxmlformats.org/officeDocument/2006/relationships/hyperlink" Target="http://www.fiv.is/Default.asp?Sid_Id=27253&amp;tId=2&amp;Tre_Rod=&amp;qsr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iv.is/default.asp?sid_id=27428&amp;tre_rod=001|002|007|&amp;tId=1" TargetMode="External"/><Relationship Id="rId11" Type="http://schemas.openxmlformats.org/officeDocument/2006/relationships/hyperlink" Target="http://www.fiv.is/default.asp?sid_id=27421&amp;tId=1&amp;Tre_Rod=001|002|006|002|&amp;qsr" TargetMode="External"/><Relationship Id="rId5" Type="http://schemas.openxmlformats.org/officeDocument/2006/relationships/hyperlink" Target="http://www.fiv.is/default.asp?sid_id=27501&amp;tId=1" TargetMode="External"/><Relationship Id="rId10" Type="http://schemas.openxmlformats.org/officeDocument/2006/relationships/hyperlink" Target="http://www.fiv.is/default.asp?sid_id=27429&amp;tId=1&amp;Tre_Rod=001|002|005|&amp;qsr" TargetMode="External"/><Relationship Id="rId4" Type="http://schemas.openxmlformats.org/officeDocument/2006/relationships/hyperlink" Target="http://www.fiv.is/default.asp?sid_id=27412&amp;tre_rod=001|&amp;tId=1" TargetMode="External"/><Relationship Id="rId9" Type="http://schemas.openxmlformats.org/officeDocument/2006/relationships/hyperlink" Target="http://www.fiv.is/default.asp?sid_id=27420&amp;tId=1&amp;Tre_Rod=001|002|006|001|&amp;qsr" TargetMode="External"/><Relationship Id="rId14" Type="http://schemas.openxmlformats.org/officeDocument/2006/relationships/hyperlink" Target="http://www.fiv.is/default.asp?sid_id=27398&amp;tre_rod=001|003|&amp;tId=1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v.is/default.asp?sid_id=27415&amp;tre_rod=001|002|001|005|&amp;tId=1" TargetMode="External"/><Relationship Id="rId13" Type="http://schemas.openxmlformats.org/officeDocument/2006/relationships/hyperlink" Target="http://www.fiv.is/default.asp?sid_id=27398&amp;tre_rod=001|003|&amp;tId=1" TargetMode="External"/><Relationship Id="rId3" Type="http://schemas.openxmlformats.org/officeDocument/2006/relationships/image" Target="../media/image38.jpeg"/><Relationship Id="rId7" Type="http://schemas.openxmlformats.org/officeDocument/2006/relationships/hyperlink" Target="http://www.fiv.is/default.asp?sid_id=27413&amp;tre_rod=001|002|001|001|&amp;tId=1" TargetMode="External"/><Relationship Id="rId12" Type="http://schemas.openxmlformats.org/officeDocument/2006/relationships/hyperlink" Target="http://www.fiv.is/default.asp?sid_id=27437&amp;tre_rod=001|002|009|&amp;tId=1" TargetMode="External"/><Relationship Id="rId2" Type="http://schemas.openxmlformats.org/officeDocument/2006/relationships/hyperlink" Target="http://www.fiv.is/Default.asp?Sid_Id=27253&amp;tId=2&amp;Tre_Rod=&amp;qsr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iv.is/default.asp?sid_id=27412&amp;tre_rod=001|&amp;tId=1" TargetMode="External"/><Relationship Id="rId11" Type="http://schemas.openxmlformats.org/officeDocument/2006/relationships/hyperlink" Target="http://www.fiv.is/default.asp?sid_id=27411&amp;tre_rod=001|002|001|002|&amp;tId=1" TargetMode="External"/><Relationship Id="rId5" Type="http://schemas.openxmlformats.org/officeDocument/2006/relationships/hyperlink" Target="http://www.fiv.is/default.asp?sid_id=27417&amp;tId=1&amp;Tre_Rod=001|002|002|&amp;qsr" TargetMode="External"/><Relationship Id="rId10" Type="http://schemas.openxmlformats.org/officeDocument/2006/relationships/hyperlink" Target="http://www.fiv.is/default.asp?sid_id=27414&amp;tre_rod=001|002|001|003|&amp;tId=1" TargetMode="External"/><Relationship Id="rId4" Type="http://schemas.openxmlformats.org/officeDocument/2006/relationships/hyperlink" Target="http://www.fiv.is/default.asp?sid_id=44315&amp;tre_rod=001|002|001|&amp;tId=1" TargetMode="External"/><Relationship Id="rId9" Type="http://schemas.openxmlformats.org/officeDocument/2006/relationships/hyperlink" Target="http://www.fiv.is/default.asp?sid_id=31145&amp;tre_rod=001|002|001|004|&amp;tId=1" TargetMode="Externa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hyperlink" Target="http://ml.is/index.php/natturufraeeibraut/innritunarskilyrei" TargetMode="External"/><Relationship Id="rId3" Type="http://schemas.openxmlformats.org/officeDocument/2006/relationships/image" Target="../media/image39.jpeg"/><Relationship Id="rId7" Type="http://schemas.openxmlformats.org/officeDocument/2006/relationships/hyperlink" Target="http://ml.is/index.php/felagsfraeeibraut/innritunarskilyrei" TargetMode="External"/><Relationship Id="rId2" Type="http://schemas.openxmlformats.org/officeDocument/2006/relationships/hyperlink" Target="http://ml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l.is/index.php/natturufraeeibraut" TargetMode="External"/><Relationship Id="rId5" Type="http://schemas.openxmlformats.org/officeDocument/2006/relationships/hyperlink" Target="http://ml.is/index.php/namie/felagsfraeeibraut" TargetMode="External"/><Relationship Id="rId4" Type="http://schemas.openxmlformats.org/officeDocument/2006/relationships/hyperlink" Target="http://www.fiv.is/default.asp?sid_id=44315&amp;tre_rod=001|002|001|&amp;tId=1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i.is/page/Jobs" TargetMode="External"/><Relationship Id="rId2" Type="http://schemas.openxmlformats.org/officeDocument/2006/relationships/hyperlink" Target="http://menntagatt.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dan.is/nam-og-storf" TargetMode="External"/><Relationship Id="rId4" Type="http://schemas.openxmlformats.org/officeDocument/2006/relationships/hyperlink" Target="http://www.bendill.is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hs.is/namid/brautir/boknam/vidskipta/" TargetMode="External"/><Relationship Id="rId13" Type="http://schemas.openxmlformats.org/officeDocument/2006/relationships/hyperlink" Target="http://bhs.is/namid/brautir/verslun/" TargetMode="External"/><Relationship Id="rId18" Type="http://schemas.openxmlformats.org/officeDocument/2006/relationships/hyperlink" Target="http://bhs.is/skolanamskra/innritun/inntokuskilyrdi/" TargetMode="External"/><Relationship Id="rId3" Type="http://schemas.openxmlformats.org/officeDocument/2006/relationships/hyperlink" Target="http://www.bhs.is/" TargetMode="External"/><Relationship Id="rId7" Type="http://schemas.openxmlformats.org/officeDocument/2006/relationships/hyperlink" Target="http://bhs.is/namid/brautir/boknam/natturu/" TargetMode="External"/><Relationship Id="rId12" Type="http://schemas.openxmlformats.org/officeDocument/2006/relationships/hyperlink" Target="http://bhs.is/namid/brautir/frumkvodlabraut-i-verslun-og-thjonustu/" TargetMode="External"/><Relationship Id="rId17" Type="http://schemas.openxmlformats.org/officeDocument/2006/relationships/hyperlink" Target="http://bhs.is/namid/brautir/listnam/leiklist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bhs.is/namid/brautir/listnam/margmidlunarhonnu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hs.is/namid/brautir/boknam/felags/" TargetMode="External"/><Relationship Id="rId11" Type="http://schemas.openxmlformats.org/officeDocument/2006/relationships/hyperlink" Target="http://bhs.is/namid/brautir/almenn/" TargetMode="External"/><Relationship Id="rId5" Type="http://schemas.openxmlformats.org/officeDocument/2006/relationships/hyperlink" Target="http://bhs.is/namid/brautir/boknam/" TargetMode="External"/><Relationship Id="rId15" Type="http://schemas.openxmlformats.org/officeDocument/2006/relationships/hyperlink" Target="http://bhs.is/namid/brautir/listnam/" TargetMode="External"/><Relationship Id="rId10" Type="http://schemas.openxmlformats.org/officeDocument/2006/relationships/hyperlink" Target="z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bhs.is/namid/brautir/boknam/afreksithrottasvid/" TargetMode="External"/><Relationship Id="rId14" Type="http://schemas.openxmlformats.org/officeDocument/2006/relationships/hyperlink" Target="http://bhs.is/namid/brautir/sernam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flensborg.is/resources/Files/437_1111vidsk-hagfrbraut.pdf" TargetMode="External"/><Relationship Id="rId13" Type="http://schemas.openxmlformats.org/officeDocument/2006/relationships/hyperlink" Target="http://flensborg.is/resources/Files/426_11felagsfr-afrekssvid.pdf" TargetMode="External"/><Relationship Id="rId3" Type="http://schemas.openxmlformats.org/officeDocument/2006/relationships/hyperlink" Target="http://flensborg.is/Forsida/" TargetMode="External"/><Relationship Id="rId7" Type="http://schemas.openxmlformats.org/officeDocument/2006/relationships/hyperlink" Target="http://flensborg.is/resources/Files/427_1111felagsfraedibraut.pdf" TargetMode="External"/><Relationship Id="rId12" Type="http://schemas.openxmlformats.org/officeDocument/2006/relationships/hyperlink" Target="http://flensborg.is/resources/Files/428_1111felagsfr-ithrottasvi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lensborg.is/forsida/" TargetMode="External"/><Relationship Id="rId11" Type="http://schemas.openxmlformats.org/officeDocument/2006/relationships/hyperlink" Target="http://flensborg.is/maggi/brautirh10.pdf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flensborg.is/resources/Files/429_1111grunnnam-uppl-fjolm.pdf" TargetMode="External"/><Relationship Id="rId10" Type="http://schemas.openxmlformats.org/officeDocument/2006/relationships/hyperlink" Target="http://flensborg.is/resources/Files/433_1111natturufraedibraut.pdf" TargetMode="External"/><Relationship Id="rId4" Type="http://schemas.openxmlformats.org/officeDocument/2006/relationships/hyperlink" Target="http://flensborg.is/" TargetMode="External"/><Relationship Id="rId9" Type="http://schemas.openxmlformats.org/officeDocument/2006/relationships/hyperlink" Target="http://flensborg.is/resources/Files/431_1111malabraut.pdf" TargetMode="External"/><Relationship Id="rId14" Type="http://schemas.openxmlformats.org/officeDocument/2006/relationships/hyperlink" Target="http://flensborg.is/Namid/Ums%C3%B3knir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b.is/almenn-namsbraut-framhaldsskolaprof/" TargetMode="External"/><Relationship Id="rId13" Type="http://schemas.openxmlformats.org/officeDocument/2006/relationships/hyperlink" Target="http://www.fb.is/namid/namsbrautir/innflytjendabraut/" TargetMode="External"/><Relationship Id="rId18" Type="http://schemas.openxmlformats.org/officeDocument/2006/relationships/hyperlink" Target="http://www.fb.is/namid/namsbrautir/rafvirkjabraut/brautarlysing-grunndeildar-rafidna/" TargetMode="External"/><Relationship Id="rId3" Type="http://schemas.openxmlformats.org/officeDocument/2006/relationships/hyperlink" Target="http://www.fb.is/component/option,com_frontpage/Itemid,1/" TargetMode="External"/><Relationship Id="rId21" Type="http://schemas.openxmlformats.org/officeDocument/2006/relationships/hyperlink" Target="http://www.fb.is/namid/vidbotarnam-til-studentsprofs/" TargetMode="External"/><Relationship Id="rId7" Type="http://schemas.openxmlformats.org/officeDocument/2006/relationships/hyperlink" Target="http://www.fb.is/namid/" TargetMode="External"/><Relationship Id="rId12" Type="http://schemas.openxmlformats.org/officeDocument/2006/relationships/hyperlink" Target="http://www.fb.is/namid/namsbrautir/natturufraedibraut/" TargetMode="External"/><Relationship Id="rId17" Type="http://schemas.openxmlformats.org/officeDocument/2006/relationships/hyperlink" Target="http://www.fb.is/namid/namsbrautir/sjukralidabraut/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://www.fb.is/namid/namsbrautir/snyrtibraut/" TargetMode="External"/><Relationship Id="rId20" Type="http://schemas.openxmlformats.org/officeDocument/2006/relationships/hyperlink" Target="http://www.fb.is/namid/namsbrautir/rafvirkjabrau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fb.is/namid/namsbrautir/malabraut/" TargetMode="External"/><Relationship Id="rId24" Type="http://schemas.openxmlformats.org/officeDocument/2006/relationships/hyperlink" Target="http://www.fb.is/namid/namsbrautir/listnamsbraut-textil-og-handmenntakjorsvid/" TargetMode="External"/><Relationship Id="rId5" Type="http://schemas.openxmlformats.org/officeDocument/2006/relationships/hyperlink" Target="http://fb.is/default.asp" TargetMode="External"/><Relationship Id="rId15" Type="http://schemas.openxmlformats.org/officeDocument/2006/relationships/hyperlink" Target="http://www.fb.is/namid/namsbrautir/husasmidabraut/grunnnam-bygginga-og-mannvirkjagreina/" TargetMode="External"/><Relationship Id="rId23" Type="http://schemas.openxmlformats.org/officeDocument/2006/relationships/hyperlink" Target="http://www.fb.is/namid/namsbrautir/listnamsbraut-myndlistarkjorsvid/brautarlysing-listnamsbraut-myndlistarkjorsvi/" TargetMode="External"/><Relationship Id="rId10" Type="http://schemas.openxmlformats.org/officeDocument/2006/relationships/hyperlink" Target="http://www.fb.is/namid/namsbrautir/itrottabraut/" TargetMode="External"/><Relationship Id="rId19" Type="http://schemas.openxmlformats.org/officeDocument/2006/relationships/hyperlink" Target="http://www.fb.is/namid/namsbrautir/husasmidabraut" TargetMode="External"/><Relationship Id="rId4" Type="http://schemas.openxmlformats.org/officeDocument/2006/relationships/hyperlink" Target="http://www.fb.is/" TargetMode="External"/><Relationship Id="rId9" Type="http://schemas.openxmlformats.org/officeDocument/2006/relationships/hyperlink" Target="http://www.fb.is/namid/namsbrautir/felagsfraedabraut/" TargetMode="External"/><Relationship Id="rId14" Type="http://schemas.openxmlformats.org/officeDocument/2006/relationships/hyperlink" Target="http://starfsbraut.is/?page_id=5" TargetMode="External"/><Relationship Id="rId22" Type="http://schemas.openxmlformats.org/officeDocument/2006/relationships/hyperlink" Target="http://www.fb.is/namid/innritun-og-umsokni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848872" cy="3240360"/>
          </a:xfrm>
        </p:spPr>
        <p:txBody>
          <a:bodyPr>
            <a:normAutofit/>
          </a:bodyPr>
          <a:lstStyle/>
          <a:p>
            <a:r>
              <a:rPr lang="is-IS" dirty="0">
                <a:latin typeface="Comic Sans MS" pitchFamily="66" charset="0"/>
              </a:rPr>
              <a:t>Kynning á </a:t>
            </a:r>
            <a:r>
              <a:rPr lang="is-IS" dirty="0" smtClean="0">
                <a:latin typeface="Comic Sans MS" pitchFamily="66" charset="0"/>
              </a:rPr>
              <a:t>námsframboði og framhaldsskólum</a:t>
            </a:r>
            <a:r>
              <a:rPr lang="is-IS" dirty="0">
                <a:latin typeface="Comic Sans MS" pitchFamily="66" charset="0"/>
              </a:rPr>
              <a:t/>
            </a:r>
            <a:br>
              <a:rPr lang="is-IS" dirty="0">
                <a:latin typeface="Comic Sans MS" pitchFamily="66" charset="0"/>
              </a:rPr>
            </a:br>
            <a:r>
              <a:rPr lang="is-IS" dirty="0">
                <a:latin typeface="Comic Sans MS" pitchFamily="66" charset="0"/>
              </a:rPr>
              <a:t>fyrir 10. </a:t>
            </a:r>
            <a:r>
              <a:rPr lang="is-IS" dirty="0" smtClean="0">
                <a:latin typeface="Comic Sans MS" pitchFamily="66" charset="0"/>
              </a:rPr>
              <a:t>bekk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9634" name="Picture 2" descr="Creative Commons leyf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381328"/>
            <a:ext cx="838200" cy="29527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331640" y="6381328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100" dirty="0" smtClean="0"/>
              <a:t>Ásthildur Guðlaugsdóttir, Náms- og starfsráðgjafi Kársnesskóla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err="1" smtClean="0">
                <a:hlinkClick r:id="rId2"/>
              </a:rPr>
              <a:t>Fjölbrautaskólinn</a:t>
            </a:r>
            <a:r>
              <a:rPr lang="en-US" dirty="0" smtClean="0">
                <a:hlinkClick r:id="rId2"/>
              </a:rPr>
              <a:t> í </a:t>
            </a:r>
            <a:r>
              <a:rPr lang="en-US" dirty="0" err="1" smtClean="0">
                <a:hlinkClick r:id="rId2"/>
              </a:rPr>
              <a:t>Mosfellsbæ</a:t>
            </a:r>
            <a:endParaRPr lang="en-US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42852"/>
            <a:ext cx="1714512" cy="80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3347864" y="1916832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4"/>
              </a:rPr>
              <a:t>Námsbrautir</a:t>
            </a:r>
            <a:endParaRPr lang="en-US" sz="24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907704" y="522920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5"/>
              </a:rPr>
              <a:t>Íþrótta</a:t>
            </a:r>
            <a:r>
              <a:rPr lang="en-US" dirty="0" smtClean="0">
                <a:hlinkClick r:id="rId5"/>
              </a:rPr>
              <a:t>- </a:t>
            </a:r>
            <a:r>
              <a:rPr lang="en-US" dirty="0" err="1" smtClean="0">
                <a:hlinkClick r:id="rId5"/>
              </a:rPr>
              <a:t>og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lýðheilsubraut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48064" y="522920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6"/>
              </a:rPr>
              <a:t>Listabraut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48064" y="306896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7"/>
              </a:rPr>
              <a:t>Sérnámsbraut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907704" y="414908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8"/>
              </a:rPr>
              <a:t>Félags</a:t>
            </a:r>
            <a:r>
              <a:rPr lang="en-US" dirty="0" smtClean="0">
                <a:hlinkClick r:id="rId8"/>
              </a:rPr>
              <a:t>- </a:t>
            </a:r>
            <a:r>
              <a:rPr lang="en-US" dirty="0" err="1" smtClean="0">
                <a:hlinkClick r:id="rId8"/>
              </a:rPr>
              <a:t>og</a:t>
            </a:r>
            <a:r>
              <a:rPr lang="en-US" dirty="0" smtClean="0">
                <a:hlinkClick r:id="rId8"/>
              </a:rPr>
              <a:t> </a:t>
            </a:r>
            <a:r>
              <a:rPr lang="en-US" dirty="0" err="1" smtClean="0">
                <a:hlinkClick r:id="rId8"/>
              </a:rPr>
              <a:t>hugvísindabraut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48064" y="414908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9"/>
              </a:rPr>
              <a:t>Náttúruvísinda</a:t>
            </a:r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907704" y="314096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10"/>
              </a:rPr>
              <a:t>Almenn námsbraut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067944" y="2780928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16016" y="2780928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779912" y="35010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779912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79912" y="55892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16016" y="35010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16016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16016" y="55892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91880" y="1628800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1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8280920" cy="936104"/>
          </a:xfrm>
        </p:spPr>
        <p:txBody>
          <a:bodyPr>
            <a:normAutofit/>
          </a:bodyPr>
          <a:lstStyle/>
          <a:p>
            <a:r>
              <a:rPr lang="is-IS" sz="4000" dirty="0" smtClean="0">
                <a:hlinkClick r:id="rId2"/>
              </a:rPr>
              <a:t>Fjölbrautaskólinn í Garðabæ</a:t>
            </a:r>
            <a:endParaRPr lang="is-IS" sz="4000" dirty="0"/>
          </a:p>
        </p:txBody>
      </p:sp>
      <p:pic>
        <p:nvPicPr>
          <p:cNvPr id="4" name="Picture 9" descr="index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60648"/>
            <a:ext cx="1679575" cy="858837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3203848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i="0" dirty="0" smtClean="0">
                <a:hlinkClick r:id="rId2"/>
              </a:rPr>
              <a:t>Námsbrautir</a:t>
            </a:r>
            <a:endParaRPr lang="is-IS" sz="2400" b="1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4644008" y="50131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5"/>
              </a:rPr>
              <a:t>Alþjóðabraut</a:t>
            </a:r>
            <a:endParaRPr lang="is-IS" sz="1400" b="1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2555776" y="32129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6"/>
              </a:rPr>
              <a:t>Starfsbraut</a:t>
            </a:r>
            <a:endParaRPr lang="is-IS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644008" y="32129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7"/>
              </a:rPr>
              <a:t>Framhaldsskóla</a:t>
            </a:r>
          </a:p>
          <a:p>
            <a:pPr lvl="0" algn="ctr"/>
            <a:r>
              <a:rPr lang="is-IS" sz="1400" b="1" dirty="0" smtClean="0">
                <a:hlinkClick r:id="rId7"/>
              </a:rPr>
              <a:t>braut</a:t>
            </a:r>
            <a:endParaRPr lang="is-IS" sz="1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555776" y="59492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8"/>
              </a:rPr>
              <a:t>Hönnunar- og markaðsbraut</a:t>
            </a:r>
            <a:endParaRPr lang="is-IS" sz="1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644008" y="41490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9"/>
              </a:rPr>
              <a:t>Íþróttabraut</a:t>
            </a:r>
            <a:endParaRPr lang="is-IS" sz="1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2555776" y="41490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8"/>
              </a:rPr>
              <a:t>Félagsvísinda</a:t>
            </a:r>
          </a:p>
          <a:p>
            <a:pPr lvl="0" algn="ctr"/>
            <a:r>
              <a:rPr lang="is-IS" sz="1400" b="1" dirty="0" smtClean="0">
                <a:hlinkClick r:id="rId8"/>
              </a:rPr>
              <a:t>braut</a:t>
            </a:r>
            <a:endParaRPr lang="is-IS" sz="1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444208" y="580526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0"/>
              </a:rPr>
              <a:t>Alþjóða</a:t>
            </a:r>
          </a:p>
          <a:p>
            <a:pPr lvl="0" algn="ctr"/>
            <a:r>
              <a:rPr lang="is-IS" sz="1400" dirty="0" smtClean="0">
                <a:hlinkClick r:id="rId10"/>
              </a:rPr>
              <a:t>samskipta</a:t>
            </a:r>
          </a:p>
          <a:p>
            <a:pPr lvl="0" algn="ctr"/>
            <a:r>
              <a:rPr lang="is-IS" sz="1400" dirty="0" smtClean="0">
                <a:hlinkClick r:id="rId10"/>
              </a:rPr>
              <a:t>svið</a:t>
            </a:r>
            <a:endParaRPr lang="is-IS" sz="1400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6444208" y="443711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1"/>
              </a:rPr>
              <a:t>Viðskipta</a:t>
            </a:r>
          </a:p>
          <a:p>
            <a:pPr lvl="0" algn="ctr"/>
            <a:r>
              <a:rPr lang="is-IS" sz="1400" dirty="0" smtClean="0">
                <a:hlinkClick r:id="rId11"/>
              </a:rPr>
              <a:t>svið</a:t>
            </a:r>
            <a:endParaRPr lang="is-I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6444208" y="508518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2"/>
              </a:rPr>
              <a:t>Menningar</a:t>
            </a:r>
          </a:p>
          <a:p>
            <a:pPr lvl="0" algn="ctr"/>
            <a:r>
              <a:rPr lang="is-IS" sz="1400" dirty="0" smtClean="0">
                <a:hlinkClick r:id="rId12"/>
              </a:rPr>
              <a:t>svið</a:t>
            </a:r>
            <a:endParaRPr lang="is-I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2555776" y="22768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5"/>
              </a:rPr>
              <a:t>Listnámsbraut</a:t>
            </a:r>
            <a:endParaRPr lang="is-IS" sz="1400" b="1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1187624" y="126876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5"/>
              </a:rPr>
              <a:t>Fata- og </a:t>
            </a:r>
            <a:r>
              <a:rPr lang="is-IS" sz="1400" dirty="0" err="1" smtClean="0">
                <a:hlinkClick r:id="rId5"/>
              </a:rPr>
              <a:t>textílsvið</a:t>
            </a:r>
            <a:endParaRPr lang="is-I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1187624" y="191683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3"/>
              </a:rPr>
              <a:t>Leiklistar</a:t>
            </a:r>
          </a:p>
          <a:p>
            <a:pPr lvl="0" algn="ctr"/>
            <a:r>
              <a:rPr lang="is-IS" sz="1400" dirty="0" smtClean="0">
                <a:hlinkClick r:id="rId13"/>
              </a:rPr>
              <a:t>svið</a:t>
            </a:r>
            <a:endParaRPr lang="is-IS" sz="3200" dirty="0" smtClean="0"/>
          </a:p>
        </p:txBody>
      </p:sp>
      <p:sp>
        <p:nvSpPr>
          <p:cNvPr id="23" name="Rounded Rectangle 22"/>
          <p:cNvSpPr/>
          <p:nvPr/>
        </p:nvSpPr>
        <p:spPr>
          <a:xfrm>
            <a:off x="1187624" y="256490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4"/>
              </a:rPr>
              <a:t>Myndlista</a:t>
            </a:r>
          </a:p>
          <a:p>
            <a:pPr lvl="0" algn="ctr"/>
            <a:r>
              <a:rPr lang="is-IS" sz="1400" dirty="0" smtClean="0">
                <a:hlinkClick r:id="rId14"/>
              </a:rPr>
              <a:t>svið</a:t>
            </a:r>
            <a:endParaRPr lang="is-IS" sz="3200" dirty="0" smtClean="0"/>
          </a:p>
          <a:p>
            <a:pPr lvl="0" algn="ctr"/>
            <a:endParaRPr lang="is-IS" sz="14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1187624" y="321297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s-IS" sz="1400" dirty="0" smtClean="0">
                <a:hlinkClick r:id="rId15"/>
              </a:rPr>
              <a:t>Tónlistarsvið</a:t>
            </a:r>
            <a:endParaRPr lang="is-IS" sz="3200" dirty="0"/>
          </a:p>
        </p:txBody>
      </p:sp>
      <p:sp>
        <p:nvSpPr>
          <p:cNvPr id="25" name="Rounded Rectangle 24"/>
          <p:cNvSpPr/>
          <p:nvPr/>
        </p:nvSpPr>
        <p:spPr>
          <a:xfrm>
            <a:off x="2555776" y="50131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s-IS" sz="1400" b="1" dirty="0" smtClean="0">
                <a:hlinkClick r:id="rId5"/>
              </a:rPr>
              <a:t>Viðskiptabraut</a:t>
            </a:r>
            <a:endParaRPr lang="is-IS" sz="1400" b="1" dirty="0" smtClean="0"/>
          </a:p>
        </p:txBody>
      </p:sp>
      <p:sp>
        <p:nvSpPr>
          <p:cNvPr id="26" name="Rounded Rectangle 25"/>
          <p:cNvSpPr/>
          <p:nvPr/>
        </p:nvSpPr>
        <p:spPr>
          <a:xfrm>
            <a:off x="1187624" y="544522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6"/>
              </a:rPr>
              <a:t>Hagfræði</a:t>
            </a:r>
          </a:p>
          <a:p>
            <a:pPr lvl="0" algn="ctr"/>
            <a:r>
              <a:rPr lang="is-IS" sz="1400" dirty="0" smtClean="0">
                <a:hlinkClick r:id="rId16"/>
              </a:rPr>
              <a:t>svið</a:t>
            </a:r>
            <a:endParaRPr lang="is-IS" sz="3200" dirty="0"/>
          </a:p>
        </p:txBody>
      </p:sp>
      <p:sp>
        <p:nvSpPr>
          <p:cNvPr id="27" name="Rounded Rectangle 26"/>
          <p:cNvSpPr/>
          <p:nvPr/>
        </p:nvSpPr>
        <p:spPr>
          <a:xfrm>
            <a:off x="1187624" y="472514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7"/>
              </a:rPr>
              <a:t>Viðskipta</a:t>
            </a:r>
          </a:p>
          <a:p>
            <a:pPr lvl="0" algn="ctr"/>
            <a:r>
              <a:rPr lang="is-IS" sz="1400" dirty="0" smtClean="0">
                <a:hlinkClick r:id="rId17"/>
              </a:rPr>
              <a:t>svið</a:t>
            </a:r>
            <a:endParaRPr lang="is-I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4644008" y="22768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5"/>
              </a:rPr>
              <a:t>Náttúrufræði</a:t>
            </a:r>
          </a:p>
          <a:p>
            <a:pPr lvl="0" algn="ctr"/>
            <a:r>
              <a:rPr lang="is-IS" sz="1400" b="1" dirty="0" smtClean="0">
                <a:hlinkClick r:id="rId5"/>
              </a:rPr>
              <a:t>braut</a:t>
            </a:r>
            <a:endParaRPr lang="is-IS" sz="1400" b="1" dirty="0" smtClean="0"/>
          </a:p>
        </p:txBody>
      </p:sp>
      <p:sp>
        <p:nvSpPr>
          <p:cNvPr id="29" name="Rounded Rectangle 28"/>
          <p:cNvSpPr/>
          <p:nvPr/>
        </p:nvSpPr>
        <p:spPr>
          <a:xfrm>
            <a:off x="6444208" y="306896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8"/>
              </a:rPr>
              <a:t>Heilbrigðis</a:t>
            </a:r>
          </a:p>
          <a:p>
            <a:pPr lvl="0" algn="ctr"/>
            <a:r>
              <a:rPr lang="is-IS" sz="1400" dirty="0" smtClean="0">
                <a:hlinkClick r:id="rId18"/>
              </a:rPr>
              <a:t>svið</a:t>
            </a:r>
            <a:endParaRPr lang="is-IS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6444208" y="170080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9"/>
              </a:rPr>
              <a:t>Umhverfis</a:t>
            </a:r>
          </a:p>
          <a:p>
            <a:pPr lvl="0" algn="ctr"/>
            <a:r>
              <a:rPr lang="is-IS" sz="1400" dirty="0" smtClean="0">
                <a:hlinkClick r:id="rId19"/>
              </a:rPr>
              <a:t>svið</a:t>
            </a:r>
            <a:endParaRPr lang="is-I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6444208" y="234888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0"/>
              </a:rPr>
              <a:t>Tæknisvið</a:t>
            </a:r>
            <a:endParaRPr lang="is-I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283968" y="2060848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27984" y="2060848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3"/>
          </p:cNvCxnSpPr>
          <p:nvPr/>
        </p:nvCxnSpPr>
        <p:spPr>
          <a:xfrm flipH="1">
            <a:off x="406794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06794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067944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067944" y="53732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4067944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</p:cNvCxnSpPr>
          <p:nvPr/>
        </p:nvCxnSpPr>
        <p:spPr>
          <a:xfrm flipH="1" flipV="1">
            <a:off x="2339752" y="1772816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1"/>
          </p:cNvCxnSpPr>
          <p:nvPr/>
        </p:nvCxnSpPr>
        <p:spPr>
          <a:xfrm flipH="1" flipV="1">
            <a:off x="2411760" y="2348880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1"/>
          </p:cNvCxnSpPr>
          <p:nvPr/>
        </p:nvCxnSpPr>
        <p:spPr>
          <a:xfrm flipH="1">
            <a:off x="2411760" y="263691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1"/>
          </p:cNvCxnSpPr>
          <p:nvPr/>
        </p:nvCxnSpPr>
        <p:spPr>
          <a:xfrm flipH="1">
            <a:off x="2339752" y="2636912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5" idx="1"/>
            <a:endCxn id="27" idx="3"/>
          </p:cNvCxnSpPr>
          <p:nvPr/>
        </p:nvCxnSpPr>
        <p:spPr>
          <a:xfrm flipH="1" flipV="1">
            <a:off x="2331368" y="5017368"/>
            <a:ext cx="224408" cy="35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5" idx="1"/>
            <a:endCxn id="26" idx="3"/>
          </p:cNvCxnSpPr>
          <p:nvPr/>
        </p:nvCxnSpPr>
        <p:spPr>
          <a:xfrm flipH="1">
            <a:off x="2331368" y="5373216"/>
            <a:ext cx="224408" cy="3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8" idx="1"/>
          </p:cNvCxnSpPr>
          <p:nvPr/>
        </p:nvCxnSpPr>
        <p:spPr>
          <a:xfrm>
            <a:off x="442798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42798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427984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427984" y="53732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8" idx="3"/>
          </p:cNvCxnSpPr>
          <p:nvPr/>
        </p:nvCxnSpPr>
        <p:spPr>
          <a:xfrm>
            <a:off x="6156176" y="2636912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8" idx="3"/>
            <a:endCxn id="31" idx="1"/>
          </p:cNvCxnSpPr>
          <p:nvPr/>
        </p:nvCxnSpPr>
        <p:spPr>
          <a:xfrm>
            <a:off x="6156176" y="2636912"/>
            <a:ext cx="288032" cy="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8" idx="3"/>
          </p:cNvCxnSpPr>
          <p:nvPr/>
        </p:nvCxnSpPr>
        <p:spPr>
          <a:xfrm flipV="1">
            <a:off x="6156176" y="1988840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0" idx="3"/>
            <a:endCxn id="18" idx="1"/>
          </p:cNvCxnSpPr>
          <p:nvPr/>
        </p:nvCxnSpPr>
        <p:spPr>
          <a:xfrm flipV="1">
            <a:off x="6156176" y="4729336"/>
            <a:ext cx="288032" cy="643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0" idx="3"/>
            <a:endCxn id="19" idx="1"/>
          </p:cNvCxnSpPr>
          <p:nvPr/>
        </p:nvCxnSpPr>
        <p:spPr>
          <a:xfrm>
            <a:off x="6156176" y="5373216"/>
            <a:ext cx="288032" cy="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0" idx="3"/>
            <a:endCxn id="17" idx="1"/>
          </p:cNvCxnSpPr>
          <p:nvPr/>
        </p:nvCxnSpPr>
        <p:spPr>
          <a:xfrm>
            <a:off x="6156176" y="5373216"/>
            <a:ext cx="288032" cy="724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419872" y="908720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21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is-IS" sz="4000" dirty="0"/>
              <a:t>         </a:t>
            </a:r>
            <a:r>
              <a:rPr lang="is-IS" sz="4000" dirty="0">
                <a:hlinkClick r:id="rId3"/>
              </a:rPr>
              <a:t>Fjölbrautaskólinn við Ármúla</a:t>
            </a:r>
            <a:endParaRPr lang="is-IS" sz="4000" dirty="0"/>
          </a:p>
        </p:txBody>
      </p:sp>
      <p:pic>
        <p:nvPicPr>
          <p:cNvPr id="13317" name="Picture 5" descr="F.Á. (Lógó)">
            <a:hlinkClick r:id="rId3" tooltip="forsíða FÁ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04813"/>
            <a:ext cx="1285875" cy="704850"/>
          </a:xfrm>
          <a:prstGeom prst="rect">
            <a:avLst/>
          </a:prstGeom>
          <a:noFill/>
        </p:spPr>
      </p:pic>
      <p:grpSp>
        <p:nvGrpSpPr>
          <p:cNvPr id="43" name="Organization Chart 40"/>
          <p:cNvGrpSpPr>
            <a:grpSpLocks noChangeAspect="1"/>
          </p:cNvGrpSpPr>
          <p:nvPr/>
        </p:nvGrpSpPr>
        <p:grpSpPr bwMode="auto">
          <a:xfrm>
            <a:off x="5940152" y="3861048"/>
            <a:ext cx="1800200" cy="648072"/>
            <a:chOff x="3193" y="2224"/>
            <a:chExt cx="626" cy="288"/>
          </a:xfrm>
        </p:grpSpPr>
        <p:sp>
          <p:nvSpPr>
            <p:cNvPr id="44" name="_s13353"/>
            <p:cNvSpPr>
              <a:spLocks noChangeArrowheads="1"/>
            </p:cNvSpPr>
            <p:nvPr/>
          </p:nvSpPr>
          <p:spPr bwMode="auto">
            <a:xfrm>
              <a:off x="3193" y="2224"/>
              <a:ext cx="62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5"/>
                </a:rPr>
                <a:t>Sérnámsbraut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" name="_s13325"/>
          <p:cNvSpPr>
            <a:spLocks noChangeArrowheads="1"/>
          </p:cNvSpPr>
          <p:nvPr/>
        </p:nvSpPr>
        <p:spPr bwMode="auto">
          <a:xfrm>
            <a:off x="5940152" y="2996952"/>
            <a:ext cx="1800200" cy="6480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6"/>
              </a:rPr>
              <a:t>Framhaldsskóla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6"/>
              </a:rPr>
              <a:t>braut</a:t>
            </a:r>
            <a:endParaRPr kumimoji="0" lang="is-I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_s13325"/>
          <p:cNvSpPr>
            <a:spLocks noChangeArrowheads="1"/>
          </p:cNvSpPr>
          <p:nvPr/>
        </p:nvSpPr>
        <p:spPr bwMode="auto">
          <a:xfrm>
            <a:off x="5940152" y="4797152"/>
            <a:ext cx="1864493" cy="6480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7"/>
              </a:rPr>
              <a:t>Viðskiptabraut</a:t>
            </a:r>
            <a:endParaRPr kumimoji="0" lang="is-I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51520" y="1268760"/>
            <a:ext cx="25202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i="0" dirty="0" err="1" smtClean="0">
                <a:hlinkClick r:id="rId8"/>
              </a:rPr>
              <a:t>Heilbrigðisskólinn</a:t>
            </a:r>
            <a:endParaRPr lang="en-US" sz="2400" b="1" i="0" dirty="0"/>
          </a:p>
        </p:txBody>
      </p:sp>
      <p:sp>
        <p:nvSpPr>
          <p:cNvPr id="30" name="Rounded Rectangle 29"/>
          <p:cNvSpPr/>
          <p:nvPr/>
        </p:nvSpPr>
        <p:spPr>
          <a:xfrm>
            <a:off x="827584" y="278092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9"/>
              </a:rPr>
              <a:t>Lyfjatæknabraut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27584" y="206084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0"/>
              </a:rPr>
              <a:t>Heilbrigðisritara</a:t>
            </a:r>
            <a:endParaRPr lang="en-US" dirty="0" smtClean="0">
              <a:hlinkClick r:id="rId10"/>
            </a:endParaRPr>
          </a:p>
          <a:p>
            <a:pPr lvl="0" algn="ctr"/>
            <a:r>
              <a:rPr lang="en-US" dirty="0" err="1" smtClean="0">
                <a:hlinkClick r:id="rId10"/>
              </a:rPr>
              <a:t>braut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827584" y="350100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1"/>
              </a:rPr>
              <a:t>Heilsunuddbraut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827584" y="422108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2"/>
              </a:rPr>
              <a:t>Sjúkraliðabraut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827584" y="494116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3"/>
              </a:rPr>
              <a:t>Tanntæknabraut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499992" y="126876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i="0" dirty="0" smtClean="0">
                <a:solidFill>
                  <a:srgbClr val="002060"/>
                </a:solidFill>
                <a:latin typeface="Arial" charset="0"/>
              </a:rPr>
              <a:t>Bóknámsbrautir</a:t>
            </a:r>
            <a:endParaRPr lang="en-US" sz="2400" b="1" i="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491880" y="206084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 smtClean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4"/>
              </a:rPr>
              <a:t>Félagsfræðibraut</a:t>
            </a:r>
            <a:endParaRPr lang="is-IS" sz="1600" dirty="0" smtClean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3491880" y="278092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 smtClean="0">
              <a:solidFill>
                <a:schemeClr val="tx1"/>
              </a:solidFill>
              <a:latin typeface="Arial" charset="0"/>
              <a:hlinkClick r:id="rId15"/>
            </a:endParaRP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5"/>
              </a:rPr>
              <a:t>Náttúrufræði</a:t>
            </a: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5"/>
              </a:rPr>
              <a:t>braut</a:t>
            </a:r>
            <a:endParaRPr lang="is-IS" sz="1600" dirty="0" smtClean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3491880" y="350100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6"/>
              </a:rPr>
              <a:t>Málabraut</a:t>
            </a:r>
            <a:endParaRPr lang="is-IS" sz="16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491880" y="422108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7"/>
              </a:rPr>
              <a:t>Viðskipta- og </a:t>
            </a: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7"/>
              </a:rPr>
              <a:t>hagfræðibraut</a:t>
            </a:r>
            <a:endParaRPr lang="is-IS" sz="16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491880" y="494116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8"/>
              </a:rPr>
              <a:t>Almenn námsbraut</a:t>
            </a:r>
            <a:endParaRPr lang="en-US" sz="16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940152" y="2060848"/>
            <a:ext cx="173590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 smtClean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9"/>
              </a:rPr>
              <a:t>Nýsköpunar- og listabraut</a:t>
            </a:r>
            <a:endParaRPr lang="is-IS" sz="1600" i="0" dirty="0" smtClean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7740352" y="1700808"/>
            <a:ext cx="12596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 smtClean="0">
              <a:solidFill>
                <a:schemeClr val="tx1"/>
              </a:solidFill>
              <a:latin typeface="Arial" charset="0"/>
              <a:hlinkClick r:id="rId15"/>
            </a:endParaRP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9"/>
              </a:rPr>
              <a:t>Kvikmynda</a:t>
            </a: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9"/>
              </a:rPr>
              <a:t>lína</a:t>
            </a:r>
            <a:endParaRPr lang="is-IS" sz="1400" dirty="0" smtClean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7740352" y="2492896"/>
            <a:ext cx="12596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dirty="0" err="1" smtClean="0">
                <a:hlinkClick r:id="rId19"/>
              </a:rPr>
              <a:t>Lista</a:t>
            </a:r>
            <a:r>
              <a:rPr lang="en-US" sz="1300" dirty="0" smtClean="0">
                <a:hlinkClick r:id="rId19"/>
              </a:rPr>
              <a:t>- </a:t>
            </a:r>
            <a:r>
              <a:rPr lang="en-US" sz="1300" dirty="0" err="1" smtClean="0">
                <a:hlinkClick r:id="rId19"/>
              </a:rPr>
              <a:t>og</a:t>
            </a:r>
            <a:r>
              <a:rPr lang="en-US" sz="1300" dirty="0" smtClean="0">
                <a:hlinkClick r:id="rId19"/>
              </a:rPr>
              <a:t> </a:t>
            </a:r>
            <a:r>
              <a:rPr lang="en-US" sz="1300" dirty="0" err="1" smtClean="0">
                <a:hlinkClick r:id="rId19"/>
              </a:rPr>
              <a:t>nýsköpunarlína</a:t>
            </a:r>
            <a:endParaRPr lang="en-US" sz="1300" dirty="0"/>
          </a:p>
        </p:txBody>
      </p:sp>
      <p:cxnSp>
        <p:nvCxnSpPr>
          <p:cNvPr id="56" name="Straight Arrow Connector 55"/>
          <p:cNvCxnSpPr>
            <a:stCxn id="52" idx="3"/>
          </p:cNvCxnSpPr>
          <p:nvPr/>
        </p:nvCxnSpPr>
        <p:spPr>
          <a:xfrm>
            <a:off x="7676059" y="2384884"/>
            <a:ext cx="352325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2" idx="3"/>
          </p:cNvCxnSpPr>
          <p:nvPr/>
        </p:nvCxnSpPr>
        <p:spPr>
          <a:xfrm flipV="1">
            <a:off x="7676059" y="2204864"/>
            <a:ext cx="35232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39552" y="198884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39552" y="23488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39552" y="306896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39552" y="37890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39552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39552" y="52292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08104" y="198884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292080" y="22768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5292080" y="29969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5292080" y="38610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5292080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5292080" y="52292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67944" y="764704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20"/>
              </a:rPr>
              <a:t>Inntökuskilyrði námsbrauta</a:t>
            </a:r>
            <a:endParaRPr lang="is-IS" sz="1000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5724128" y="1988840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724128" y="2348880"/>
            <a:ext cx="207640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5724128" y="3356992"/>
            <a:ext cx="207640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5724128" y="4149080"/>
            <a:ext cx="207640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5724128" y="5085184"/>
            <a:ext cx="207640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is-IS" dirty="0" smtClean="0">
                <a:hlinkClick r:id="rId3"/>
              </a:rPr>
              <a:t>Fjölsmiðjan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80920" cy="4392488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 Vinnusetur fyrir ungt fólk sem stendur á krossgötum og gefur tækifæri á að þjálfa sig fyrir vinnumarkaðinn eða áframhaldandi nám</a:t>
            </a:r>
          </a:p>
          <a:p>
            <a:pPr algn="l">
              <a:buFont typeface="Arial" pitchFamily="34" charset="0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Vinnutími frá 8:30 – 15:00 og allir borða saman morgun- og hádegismat</a:t>
            </a:r>
          </a:p>
          <a:p>
            <a:pPr algn="l">
              <a:buFont typeface="Arial" pitchFamily="34" charset="0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Greiddur er verknáms- og námsstyrkur fyrir vinnuna</a:t>
            </a:r>
          </a:p>
          <a:p>
            <a:pPr algn="l">
              <a:buFont typeface="Arial" pitchFamily="34" charset="0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Er í góðum tengslum við vinnumarkaðinn og framhaldsskóla</a:t>
            </a:r>
          </a:p>
          <a:p>
            <a:pPr algn="l">
              <a:buFont typeface="Arial" pitchFamily="34" charset="0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Fjölbreytni í vinnu og námi sem auðveldar nemum að taka ákvörðun um framtíð sína að lokinni starfsþjálfun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0" name="AutoShape 2" descr="data:image/jpeg;base64,/9j/4AAQSkZJRgABAQAAAQABAAD/2wCEAAkGBhQQEBQUERQUFBQWGR0VFRgYGBYWGBgYFhwYFxkkFhkcHSoeHh0jJRgeIDAqIycpLSwvFSAxNTAqNSgwLCkBCQoKDQsNGQ8OGjIkHiQ1NTU1LDU0MTE1NTU2NTU1KjI1NS02LDEsLywsNSk0LDUsMiwsNDU0LC8vNjI0LywtLP/AABEIADIAfQMBIgACEQEDEQH/xAAbAAACAwEBAQAAAAAAAAAAAAAABAIDBQEGB//EADQQAAEDAgQEAwYFBQAAAAAAAAEAAhEDIQQSMVEFQWFxIoGxEzORobLBFDJy4fAjJENSYv/EABkBAAIDAQAAAAAAAAAAAAAAAAMEAAECBf/EADARAAEDAwEHAgQHAQAAAAAAAAEAAhEDITFBBAUSUWFxgaHBIjKR8BRCgrHR4fET/9oADAMBAAIRAxEAPwD7ihChUrBupA7kBUSBlRSlAclse45LbgHsbWSdCpkMgWOo0vyP83WS4zZXCfq4trTB9CY77JehhPHnBaWmSLX8Wt9ku50kk2JvbsB9lPD4vI3LlJMkja5JufNDdkF33yVjomq1J5e0h3hESJjvyv8ALRU49twYMQRPIXCjSxzgRmggkNsIgnzMqzF4qQWjsTa26lr8+SiWQuKFaplaTBMDQc0ckNElZF1OVxzwBJsN0nVxRNEukMJtMgxffdZ+GxJLK0nMcshxvIBjQ/Fc6tvBlNwaBkE+hOM6IzaBcCeS2addrm5gRl35WVTuIsyucDmy6x1ss1xzYdhe62YyALu2A5JZo9/bLbQcvELJKrvSoOHhAu2Z/SSOcec+qM3Z2mZ5+6cHF3l7PCGtced5vGq2F54C+Hj+eMr0KPuurVqh/wD0dOPUArG0Na2OEc/3WuVn41pzydIAB21ntyTmIq5WzE/uka2JLrWA+JMLqOvhLhUBneOQmw7DRTXJS5x7MwaHAk8hdUXU6WSBKgDnJhBSP47NTe4/04sCbm/TfolsHiwXuBzy5mp6CdOqVdt9JrmNH5v7857IgouIJ5LVw2KbmzCHBtjHInn1tKor8RYMzptMkCCRPYkeixqGb8O/LP5hMbQoNqMLXw3Kcv8AtIkEWA+a5Dt5vIDgACQTfzi18DJTP4cCQb3hO1ONuJbkbY28XM6W5KmniHubXD3Ew3ykGLKkaUO5+pOUME8urWgOkAn9UpRlXadpfdxPTS7J0680Utp0xiP9SlQ/0qI5ZneoVgF8SRpBHT8y0afCm+zax98smRbVX/gGZcmUZZmOo3TlPdlc3dAsPrwcMdpQjtDNOfvKyqeAdUo08sCC7Xqf2T9LhYBcXEuL/wA3IazyTjWwIFgpLqUd3UacFwkwB0sIx2S7q7nYx9lQp0w0QBAGimhSo0i+Y5W2T9mgBBuVo16WZpEwstzS1xaYtHwMx6LTxLy1hI1AWYdybnmeazfit5V6JXinuX9vuFmcKqss0Ml95dtYwtPivuX9vuFRw12XDyf+iVyNpYXbwaZiGzidfTumWGKJ7+yygf7c/rH0puneuI5Ux9Ct4ZgM1EioCAXSORsFoYbBtpjwiJ1OpPmktj3fVeKbzYfCetidOsotWs0cQGbrJwOHqGiQyWkunaRHJMs4TIcajvE7XLECCDbrZaRKbo4NrmgyTI1BIF10W7tosa1jpdA1Nvp5QDXcSSLJEYKnTDPZi8ZiTcwRv3vbZWJ3EYUOiIDgIHbaNlTXweVhdmJIEnY/KU7TaKDSALdMITiXmZVKFwlcDp3+BHqmZEwsKSFw9ASdgJXGmdx3sVXEJibqRquoGP8AZCIBBJIuBG/dM4TCtcyXCS6Z6chG3kmKWFDdBrvdCdxVG/DbqtCAbq4pJtFoDyGjTYdUIUqgEjyo3VJUhLWzeQJ+CsCEIjPlCycri6hC2ouJnhxu/uD8QhCG/Le/sVY1VH+WeftI8oKfxQ8Dux9F1CCPlPZa1Wdh7uZ3HpKY4hqzz+yEIh/hUEYAXd5fdJ8cdlc2LTrFpuBdcQldstQcQiUvnC2KTQAABA6KxCE8MIRX/9k="/>
          <p:cNvSpPr>
            <a:spLocks noChangeAspect="1" noChangeArrowheads="1"/>
          </p:cNvSpPr>
          <p:nvPr/>
        </p:nvSpPr>
        <p:spPr bwMode="auto">
          <a:xfrm>
            <a:off x="155575" y="-228600"/>
            <a:ext cx="1190625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fjolsmidjan.is/wp-content/themes/hatch/images/header_defaul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60648"/>
            <a:ext cx="1944216" cy="130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936104"/>
          </a:xfrm>
        </p:spPr>
        <p:txBody>
          <a:bodyPr/>
          <a:lstStyle/>
          <a:p>
            <a:r>
              <a:rPr lang="is-IS" b="1" dirty="0" smtClean="0">
                <a:solidFill>
                  <a:srgbClr val="0070C0"/>
                </a:solidFill>
              </a:rPr>
              <a:t>Ýmsar deildir Fjölsmiðjunnar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54461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052736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28596" y="357166"/>
            <a:ext cx="8229600" cy="179704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        </a:t>
            </a:r>
            <a:br>
              <a:rPr lang="en-US" dirty="0" smtClean="0">
                <a:hlinkClick r:id="rId2"/>
              </a:rPr>
            </a:br>
            <a:r>
              <a:rPr lang="en-US" sz="4800" dirty="0" err="1" smtClean="0">
                <a:hlinkClick r:id="rId3"/>
              </a:rPr>
              <a:t>Kvennaskólinn</a:t>
            </a:r>
            <a:r>
              <a:rPr lang="en-US" sz="4800" dirty="0" smtClean="0">
                <a:hlinkClick r:id="rId3"/>
              </a:rPr>
              <a:t> í Reykjavík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28596" y="1916832"/>
          <a:ext cx="807249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50" y="285728"/>
            <a:ext cx="3043233" cy="88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83768" y="5661248"/>
          <a:ext cx="378621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hlinkClick r:id="rId10"/>
                        </a:rPr>
                        <a:t>Kynningarbæklingur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2267744" y="3068960"/>
            <a:ext cx="22322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27984" y="3068960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923928" y="3068960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9992" y="3068960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904" y="191683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1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dirty="0"/>
              <a:t>          </a:t>
            </a:r>
            <a:r>
              <a:rPr lang="is-IS" sz="4000" dirty="0" smtClean="0">
                <a:hlinkClick r:id="rId2"/>
              </a:rPr>
              <a:t>Hússtjórnarskólinn í  Reykjavík</a:t>
            </a:r>
            <a:endParaRPr lang="is-I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400" dirty="0" smtClean="0"/>
              <a:t>Einnar </a:t>
            </a:r>
            <a:r>
              <a:rPr lang="is-IS" sz="2400" dirty="0"/>
              <a:t>annar nám í hússtjórnar- og </a:t>
            </a:r>
            <a:r>
              <a:rPr lang="is-IS" sz="2400" dirty="0" smtClean="0"/>
              <a:t>handmenntagreinum (námið getur bæði hafist að hausti og vori). </a:t>
            </a:r>
            <a:endParaRPr lang="is-IS" sz="2400" dirty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400" dirty="0"/>
              <a:t>Heimavist fyrr þá sem þess óska.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400" dirty="0"/>
              <a:t>Námið er metið til </a:t>
            </a:r>
            <a:r>
              <a:rPr lang="is-IS" sz="2400" dirty="0" smtClean="0"/>
              <a:t>24 </a:t>
            </a:r>
            <a:r>
              <a:rPr lang="is-IS" sz="2400" dirty="0"/>
              <a:t>eininga í áfangakerfi </a:t>
            </a:r>
            <a:r>
              <a:rPr lang="is-IS" sz="2400" dirty="0" smtClean="0"/>
              <a:t>framhaldsskóla.</a:t>
            </a:r>
          </a:p>
        </p:txBody>
      </p:sp>
      <p:pic>
        <p:nvPicPr>
          <p:cNvPr id="18437" name="Picture 5" descr="m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33375"/>
            <a:ext cx="1511300" cy="103822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203848" y="3068960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i="0" dirty="0" err="1" smtClean="0"/>
              <a:t>Helstu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námsgreinar</a:t>
            </a:r>
            <a:endParaRPr lang="en-US" sz="2400" i="0" dirty="0"/>
          </a:p>
        </p:txBody>
      </p:sp>
      <p:sp>
        <p:nvSpPr>
          <p:cNvPr id="6" name="Rounded Rectangle 5"/>
          <p:cNvSpPr/>
          <p:nvPr/>
        </p:nvSpPr>
        <p:spPr>
          <a:xfrm>
            <a:off x="2051720" y="3861048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Matreiðsla</a:t>
            </a:r>
            <a:endParaRPr lang="en-US" sz="2000" i="0" dirty="0"/>
          </a:p>
        </p:txBody>
      </p:sp>
      <p:sp>
        <p:nvSpPr>
          <p:cNvPr id="8" name="Rounded Rectangle 7"/>
          <p:cNvSpPr/>
          <p:nvPr/>
        </p:nvSpPr>
        <p:spPr>
          <a:xfrm>
            <a:off x="2051720" y="450912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Þvottur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og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ræsting</a:t>
            </a:r>
            <a:endParaRPr lang="en-US" sz="2000" i="0" dirty="0"/>
          </a:p>
        </p:txBody>
      </p:sp>
      <p:sp>
        <p:nvSpPr>
          <p:cNvPr id="9" name="Rounded Rectangle 8"/>
          <p:cNvSpPr/>
          <p:nvPr/>
        </p:nvSpPr>
        <p:spPr>
          <a:xfrm>
            <a:off x="2051720" y="5157192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smtClean="0"/>
              <a:t>Fata- </a:t>
            </a:r>
            <a:r>
              <a:rPr lang="en-US" sz="2000" i="0" dirty="0" err="1" smtClean="0"/>
              <a:t>og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vélsaumur</a:t>
            </a:r>
            <a:endParaRPr lang="en-US" sz="2000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2051720" y="580526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Útsaumur</a:t>
            </a:r>
            <a:endParaRPr lang="en-US" sz="2000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4644008" y="5805264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Textílfræði</a:t>
            </a:r>
            <a:endParaRPr lang="en-US" sz="2000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4644008" y="5157192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Vörufræði</a:t>
            </a:r>
            <a:endParaRPr lang="en-US" sz="2000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4644008" y="450912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Næringafræði</a:t>
            </a:r>
            <a:endParaRPr lang="en-US" sz="2000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4644008" y="3861048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i="0" dirty="0" err="1" smtClean="0"/>
              <a:t>Vefnaður</a:t>
            </a:r>
            <a:endParaRPr lang="en-US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Iðnskólinn í Hafnarfirði</a:t>
            </a:r>
            <a:endParaRPr lang="is-IS" dirty="0"/>
          </a:p>
        </p:txBody>
      </p:sp>
      <p:sp>
        <p:nvSpPr>
          <p:cNvPr id="4" name="TextBox 3"/>
          <p:cNvSpPr txBox="1"/>
          <p:nvPr/>
        </p:nvSpPr>
        <p:spPr>
          <a:xfrm>
            <a:off x="6516216" y="1124744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3"/>
              </a:rPr>
              <a:t>Inntökuskilyrði námsbrauta</a:t>
            </a:r>
            <a:endParaRPr lang="is-IS" sz="1000" dirty="0"/>
          </a:p>
        </p:txBody>
      </p:sp>
      <p:sp>
        <p:nvSpPr>
          <p:cNvPr id="5" name="Rounded Rectangle 4"/>
          <p:cNvSpPr/>
          <p:nvPr/>
        </p:nvSpPr>
        <p:spPr>
          <a:xfrm>
            <a:off x="3347864" y="1340768"/>
            <a:ext cx="24482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i="0" dirty="0" err="1" smtClean="0">
                <a:hlinkClick r:id="rId2"/>
              </a:rPr>
              <a:t>Námsbrautir</a:t>
            </a:r>
            <a:endParaRPr lang="en-US" sz="3200" b="1" i="0" dirty="0"/>
          </a:p>
        </p:txBody>
      </p:sp>
      <p:sp>
        <p:nvSpPr>
          <p:cNvPr id="8" name="Rounded Rectangle 7"/>
          <p:cNvSpPr/>
          <p:nvPr/>
        </p:nvSpPr>
        <p:spPr>
          <a:xfrm>
            <a:off x="2339752" y="2492896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4"/>
              </a:rPr>
              <a:t>Listnám</a:t>
            </a:r>
            <a:endParaRPr lang="en-US" sz="2400" b="1" i="0" dirty="0"/>
          </a:p>
        </p:txBody>
      </p:sp>
      <p:sp>
        <p:nvSpPr>
          <p:cNvPr id="9" name="Rounded Rectangle 8"/>
          <p:cNvSpPr/>
          <p:nvPr/>
        </p:nvSpPr>
        <p:spPr>
          <a:xfrm>
            <a:off x="2339752" y="4941168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5"/>
              </a:rPr>
              <a:t>Starfsbraut</a:t>
            </a:r>
            <a:endParaRPr lang="en-US" sz="2400" b="1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2339752" y="3789040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6"/>
              </a:rPr>
              <a:t>Tækni</a:t>
            </a:r>
            <a:endParaRPr lang="en-US" sz="2400" b="1" i="0" dirty="0" smtClean="0">
              <a:hlinkClick r:id="rId6"/>
            </a:endParaRPr>
          </a:p>
          <a:p>
            <a:pPr lvl="0" algn="ctr"/>
            <a:r>
              <a:rPr lang="en-US" sz="2400" b="1" i="0" dirty="0" err="1" smtClean="0">
                <a:hlinkClick r:id="rId6"/>
              </a:rPr>
              <a:t>teiknun</a:t>
            </a:r>
            <a:endParaRPr lang="en-US" sz="2400" b="1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251520" y="2708920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i="0" dirty="0" err="1" smtClean="0">
                <a:hlinkClick r:id="rId7"/>
              </a:rPr>
              <a:t>Hönnun</a:t>
            </a:r>
            <a:r>
              <a:rPr lang="en-US" sz="1600" b="1" i="0" dirty="0" smtClean="0">
                <a:hlinkClick r:id="rId7"/>
              </a:rPr>
              <a:t> / </a:t>
            </a:r>
            <a:r>
              <a:rPr lang="en-US" sz="1600" b="1" i="0" dirty="0" err="1" smtClean="0">
                <a:hlinkClick r:id="rId7"/>
              </a:rPr>
              <a:t>handverk</a:t>
            </a:r>
            <a:endParaRPr lang="en-US" sz="1600" b="1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4860032" y="2492896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i="0" dirty="0" err="1" smtClean="0">
                <a:hlinkClick r:id="rId8"/>
              </a:rPr>
              <a:t>Stúdentspróf</a:t>
            </a:r>
            <a:r>
              <a:rPr lang="en-US" sz="2000" b="1" i="0" dirty="0" smtClean="0">
                <a:hlinkClick r:id="rId8"/>
              </a:rPr>
              <a:t> m/</a:t>
            </a:r>
            <a:r>
              <a:rPr lang="en-US" sz="2000" b="1" i="0" dirty="0" err="1" smtClean="0">
                <a:hlinkClick r:id="rId8"/>
              </a:rPr>
              <a:t>verklegu</a:t>
            </a:r>
            <a:r>
              <a:rPr lang="en-US" sz="2000" b="1" i="0" dirty="0" smtClean="0">
                <a:hlinkClick r:id="rId8"/>
              </a:rPr>
              <a:t> </a:t>
            </a:r>
            <a:r>
              <a:rPr lang="en-US" sz="2000" b="1" i="0" dirty="0" err="1" smtClean="0">
                <a:hlinkClick r:id="rId8"/>
              </a:rPr>
              <a:t>vali</a:t>
            </a:r>
            <a:endParaRPr lang="en-US" sz="2000" b="1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4860032" y="3789040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9"/>
              </a:rPr>
              <a:t>Fornám</a:t>
            </a:r>
            <a:endParaRPr lang="en-US" sz="2400" b="1" i="0" dirty="0"/>
          </a:p>
        </p:txBody>
      </p:sp>
      <p:sp>
        <p:nvSpPr>
          <p:cNvPr id="15" name="Rounded Rectangle 14"/>
          <p:cNvSpPr/>
          <p:nvPr/>
        </p:nvSpPr>
        <p:spPr>
          <a:xfrm>
            <a:off x="7164288" y="2060848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i="0" dirty="0" err="1" smtClean="0"/>
              <a:t>Náttúruvísinda</a:t>
            </a:r>
            <a:endParaRPr lang="en-US" sz="1600" b="1" i="0" dirty="0" smtClean="0"/>
          </a:p>
          <a:p>
            <a:pPr lvl="0" algn="ctr"/>
            <a:r>
              <a:rPr lang="en-US" sz="1600" b="1" i="0" dirty="0" err="1" smtClean="0"/>
              <a:t>lína</a:t>
            </a:r>
            <a:endParaRPr lang="en-US" sz="1600" b="1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7164288" y="2708920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i="0" dirty="0" err="1" smtClean="0"/>
              <a:t>Félagsvísinda</a:t>
            </a:r>
            <a:endParaRPr lang="en-US" sz="1600" b="1" i="0" dirty="0" smtClean="0"/>
          </a:p>
          <a:p>
            <a:pPr lvl="0" algn="ctr"/>
            <a:r>
              <a:rPr lang="en-US" sz="1600" b="1" i="0" dirty="0" err="1" smtClean="0"/>
              <a:t>lína</a:t>
            </a:r>
            <a:endParaRPr lang="en-US" sz="1600" b="1" i="0" dirty="0"/>
          </a:p>
        </p:txBody>
      </p:sp>
      <p:sp>
        <p:nvSpPr>
          <p:cNvPr id="17" name="Rounded Rectangle 16"/>
          <p:cNvSpPr/>
          <p:nvPr/>
        </p:nvSpPr>
        <p:spPr>
          <a:xfrm>
            <a:off x="7164288" y="3356992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i="0" dirty="0" err="1" smtClean="0"/>
              <a:t>Opin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lína</a:t>
            </a:r>
            <a:endParaRPr lang="en-US" sz="1600" b="1" i="0" dirty="0"/>
          </a:p>
        </p:txBody>
      </p:sp>
      <p:pic>
        <p:nvPicPr>
          <p:cNvPr id="18" name="Picture 5" descr="logo">
            <a:hlinkClick r:id="rId2" tooltip="Fara á forsíðu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3568" y="404664"/>
            <a:ext cx="742950" cy="809625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4427984" y="2204864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4008" y="2204864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283968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283968" y="422108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283968" y="537321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644008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44008" y="429309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</p:cNvCxnSpPr>
          <p:nvPr/>
        </p:nvCxnSpPr>
        <p:spPr>
          <a:xfrm flipV="1">
            <a:off x="6732240" y="2492896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  <a:endCxn id="16" idx="1"/>
          </p:cNvCxnSpPr>
          <p:nvPr/>
        </p:nvCxnSpPr>
        <p:spPr>
          <a:xfrm>
            <a:off x="6732240" y="29609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3"/>
          </p:cNvCxnSpPr>
          <p:nvPr/>
        </p:nvCxnSpPr>
        <p:spPr>
          <a:xfrm>
            <a:off x="6732240" y="2960948"/>
            <a:ext cx="36004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1"/>
          </p:cNvCxnSpPr>
          <p:nvPr/>
        </p:nvCxnSpPr>
        <p:spPr>
          <a:xfrm flipH="1" flipV="1">
            <a:off x="1979712" y="2924944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Iðnskólinn í Hafnarfirði</a:t>
            </a:r>
            <a:endParaRPr lang="is-IS" dirty="0"/>
          </a:p>
        </p:txBody>
      </p:sp>
      <p:pic>
        <p:nvPicPr>
          <p:cNvPr id="7" name="Picture 5" descr="logo">
            <a:hlinkClick r:id="rId2" tooltip="Fara á forsíðu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742950" cy="8096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516216" y="90872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4"/>
              </a:rPr>
              <a:t>Inntökuskilyrði námsbrauta</a:t>
            </a:r>
            <a:endParaRPr lang="is-IS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3779912" y="980728"/>
            <a:ext cx="24482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i="0" dirty="0" err="1" smtClean="0">
                <a:hlinkClick r:id="rId5"/>
              </a:rPr>
              <a:t>Iðnnám</a:t>
            </a:r>
            <a:endParaRPr lang="en-US" sz="3200" b="1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467544" y="2132856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6"/>
              </a:rPr>
              <a:t>Bygginga</a:t>
            </a:r>
            <a:r>
              <a:rPr lang="en-US" b="1" i="0" dirty="0" smtClean="0">
                <a:hlinkClick r:id="rId6"/>
              </a:rPr>
              <a:t>- </a:t>
            </a:r>
            <a:r>
              <a:rPr lang="en-US" b="1" i="0" dirty="0" err="1" smtClean="0">
                <a:hlinkClick r:id="rId6"/>
              </a:rPr>
              <a:t>og</a:t>
            </a:r>
            <a:r>
              <a:rPr lang="en-US" b="1" i="0" dirty="0" smtClean="0">
                <a:hlinkClick r:id="rId6"/>
              </a:rPr>
              <a:t> </a:t>
            </a:r>
            <a:r>
              <a:rPr lang="en-US" b="1" i="0" dirty="0" err="1" smtClean="0">
                <a:hlinkClick r:id="rId6"/>
              </a:rPr>
              <a:t>mannvirkja</a:t>
            </a:r>
            <a:endParaRPr lang="en-US" b="1" i="0" dirty="0" smtClean="0">
              <a:hlinkClick r:id="rId6"/>
            </a:endParaRPr>
          </a:p>
          <a:p>
            <a:pPr lvl="0" algn="ctr"/>
            <a:r>
              <a:rPr lang="en-US" b="1" i="0" dirty="0" err="1" smtClean="0">
                <a:hlinkClick r:id="rId6"/>
              </a:rPr>
              <a:t>greinar</a:t>
            </a:r>
            <a:endParaRPr lang="en-US" b="1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395536" y="306896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7"/>
              </a:rPr>
              <a:t>Grunnnám</a:t>
            </a:r>
            <a:r>
              <a:rPr lang="en-US" b="1" i="0" dirty="0" smtClean="0">
                <a:hlinkClick r:id="rId7"/>
              </a:rPr>
              <a:t> </a:t>
            </a:r>
            <a:r>
              <a:rPr lang="en-US" b="1" i="0" dirty="0" err="1" smtClean="0">
                <a:hlinkClick r:id="rId7"/>
              </a:rPr>
              <a:t>byggingagreina</a:t>
            </a:r>
            <a:endParaRPr lang="en-US" b="1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395536" y="371703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8"/>
              </a:rPr>
              <a:t>Húsasmíði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059832" y="2060848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9"/>
              </a:rPr>
              <a:t>Málmiðnir</a:t>
            </a:r>
            <a:endParaRPr lang="en-US" b="1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7020272" y="2060848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10"/>
              </a:rPr>
              <a:t>Rafiðnir</a:t>
            </a:r>
            <a:endParaRPr lang="en-US" b="1" i="0" dirty="0"/>
          </a:p>
        </p:txBody>
      </p:sp>
      <p:sp>
        <p:nvSpPr>
          <p:cNvPr id="15" name="Rounded Rectangle 14"/>
          <p:cNvSpPr/>
          <p:nvPr/>
        </p:nvSpPr>
        <p:spPr>
          <a:xfrm>
            <a:off x="2339752" y="306896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11"/>
              </a:rPr>
              <a:t>Grunndeild</a:t>
            </a:r>
            <a:r>
              <a:rPr lang="en-US" b="1" i="0" dirty="0" smtClean="0">
                <a:hlinkClick r:id="rId11"/>
              </a:rPr>
              <a:t> </a:t>
            </a:r>
            <a:r>
              <a:rPr lang="en-US" b="1" i="0" dirty="0" err="1" smtClean="0">
                <a:hlinkClick r:id="rId11"/>
              </a:rPr>
              <a:t>málmiðna</a:t>
            </a:r>
            <a:endParaRPr lang="en-US" b="1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7236296" y="306896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12"/>
              </a:rPr>
              <a:t>Grunndeild</a:t>
            </a:r>
            <a:r>
              <a:rPr lang="en-US" b="1" i="0" dirty="0" smtClean="0">
                <a:hlinkClick r:id="rId12"/>
              </a:rPr>
              <a:t> </a:t>
            </a:r>
            <a:r>
              <a:rPr lang="en-US" b="1" i="0" dirty="0" err="1" smtClean="0">
                <a:hlinkClick r:id="rId12"/>
              </a:rPr>
              <a:t>rafiðna</a:t>
            </a:r>
            <a:endParaRPr lang="en-US" b="1" i="0" dirty="0"/>
          </a:p>
        </p:txBody>
      </p:sp>
      <p:sp>
        <p:nvSpPr>
          <p:cNvPr id="17" name="Rounded Rectangle 16"/>
          <p:cNvSpPr/>
          <p:nvPr/>
        </p:nvSpPr>
        <p:spPr>
          <a:xfrm>
            <a:off x="395536" y="436510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3"/>
              </a:rPr>
              <a:t>Húsgagna</a:t>
            </a:r>
            <a:endParaRPr lang="en-US" dirty="0" smtClean="0">
              <a:hlinkClick r:id="rId13"/>
            </a:endParaRPr>
          </a:p>
          <a:p>
            <a:pPr lvl="0" algn="ctr"/>
            <a:r>
              <a:rPr lang="en-US" dirty="0" err="1" smtClean="0">
                <a:hlinkClick r:id="rId13"/>
              </a:rPr>
              <a:t>smíði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95536" y="5013176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4"/>
              </a:rPr>
              <a:t>Pípulagnir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668344" y="371703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5"/>
              </a:rPr>
              <a:t>Rafvirkjun</a:t>
            </a:r>
            <a:r>
              <a:rPr lang="en-US" dirty="0" smtClean="0">
                <a:hlinkClick r:id="rId15"/>
              </a:rPr>
              <a:t> </a:t>
            </a:r>
            <a:r>
              <a:rPr lang="en-US" sz="1600" dirty="0" err="1" smtClean="0">
                <a:hlinkClick r:id="rId15"/>
              </a:rPr>
              <a:t>meistaraleið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7668344" y="436510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6"/>
              </a:rPr>
              <a:t>Rafvirkjun</a:t>
            </a:r>
            <a:r>
              <a:rPr lang="en-US" dirty="0" smtClean="0">
                <a:hlinkClick r:id="rId16"/>
              </a:rPr>
              <a:t> </a:t>
            </a:r>
            <a:r>
              <a:rPr lang="en-US" dirty="0" err="1" smtClean="0">
                <a:hlinkClick r:id="rId16"/>
              </a:rPr>
              <a:t>skólaleið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339752" y="3789040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7"/>
              </a:rPr>
              <a:t>Rennismíði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339752" y="515719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8"/>
              </a:rPr>
              <a:t>Vélvirkjun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2339752" y="4509120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9"/>
              </a:rPr>
              <a:t>Stálsmíði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051720" y="306896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11" idx="0"/>
          </p:cNvCxnSpPr>
          <p:nvPr/>
        </p:nvCxnSpPr>
        <p:spPr>
          <a:xfrm flipH="1">
            <a:off x="1259632" y="2924944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763688" y="40050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763688" y="46531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763688" y="53012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51920" y="364502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2"/>
          </p:cNvCxnSpPr>
          <p:nvPr/>
        </p:nvCxnSpPr>
        <p:spPr>
          <a:xfrm flipH="1">
            <a:off x="3563888" y="2852936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707904" y="407707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3707904" y="479715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707904" y="544522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52320" y="3645024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4" idx="2"/>
          </p:cNvCxnSpPr>
          <p:nvPr/>
        </p:nvCxnSpPr>
        <p:spPr>
          <a:xfrm>
            <a:off x="8028384" y="285293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9" idx="1"/>
          </p:cNvCxnSpPr>
          <p:nvPr/>
        </p:nvCxnSpPr>
        <p:spPr>
          <a:xfrm>
            <a:off x="7452320" y="40050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452320" y="46531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211960" y="306896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20"/>
              </a:rPr>
              <a:t>Grunnnám</a:t>
            </a:r>
            <a:r>
              <a:rPr lang="en-US" b="1" i="0" dirty="0" smtClean="0">
                <a:hlinkClick r:id="rId20"/>
              </a:rPr>
              <a:t> </a:t>
            </a:r>
            <a:r>
              <a:rPr lang="en-US" b="1" i="0" dirty="0" err="1" smtClean="0">
                <a:hlinkClick r:id="rId20"/>
              </a:rPr>
              <a:t>bíliðna</a:t>
            </a:r>
            <a:endParaRPr lang="en-US" b="1" i="0" dirty="0"/>
          </a:p>
        </p:txBody>
      </p:sp>
      <p:cxnSp>
        <p:nvCxnSpPr>
          <p:cNvPr id="52" name="Straight Arrow Connector 51"/>
          <p:cNvCxnSpPr>
            <a:stCxn id="13" idx="2"/>
          </p:cNvCxnSpPr>
          <p:nvPr/>
        </p:nvCxnSpPr>
        <p:spPr>
          <a:xfrm>
            <a:off x="3995936" y="285293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5076056" y="2060848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0" dirty="0" err="1" smtClean="0">
                <a:hlinkClick r:id="rId21"/>
              </a:rPr>
              <a:t>Hársnyrtiiðn</a:t>
            </a:r>
            <a:endParaRPr lang="en-US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s-IS" sz="3200" dirty="0">
                <a:hlinkClick r:id="rId3"/>
              </a:rPr>
              <a:t>Menntaskólinn í Kópavogi</a:t>
            </a:r>
            <a:endParaRPr lang="en-US" sz="3200" dirty="0"/>
          </a:p>
        </p:txBody>
      </p:sp>
      <p:pic>
        <p:nvPicPr>
          <p:cNvPr id="7173" name="Picture 5" descr="Toppur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333375"/>
            <a:ext cx="1036637" cy="1095375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5508104" y="5906120"/>
          <a:ext cx="3192016" cy="9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11560" y="155679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10"/>
              </a:rPr>
              <a:t>Starfsmenntun</a:t>
            </a:r>
            <a:endParaRPr lang="en-US" sz="2400" b="1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1331640" y="249289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hlinkClick r:id="rId11"/>
              </a:rPr>
              <a:t>Grunnám í matvæla- og veitingagreinum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331640" y="328498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2"/>
              </a:rPr>
              <a:t>Bakaraiðn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331640" y="40770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3"/>
              </a:rPr>
              <a:t>Framreiðsla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331640" y="486916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4"/>
              </a:rPr>
              <a:t>Kjötiðn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331640" y="566124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5"/>
              </a:rPr>
              <a:t>Matreiðsla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292080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i="0" dirty="0" smtClean="0">
                <a:solidFill>
                  <a:schemeClr val="tx1"/>
                </a:solidFill>
                <a:hlinkClick r:id="rId16"/>
              </a:rPr>
              <a:t>Bóknáms</a:t>
            </a:r>
          </a:p>
          <a:p>
            <a:pPr lvl="0" algn="ctr"/>
            <a:r>
              <a:rPr lang="is-IS" sz="2400" b="1" i="0" dirty="0" smtClean="0">
                <a:solidFill>
                  <a:schemeClr val="tx1"/>
                </a:solidFill>
                <a:hlinkClick r:id="rId16"/>
              </a:rPr>
              <a:t>brautir</a:t>
            </a:r>
            <a:endParaRPr lang="en-US" sz="2400" b="1" i="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20272" y="21328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hlinkClick r:id="rId17"/>
              </a:rPr>
              <a:t>Framhaldsskóla</a:t>
            </a:r>
          </a:p>
          <a:p>
            <a:pPr lvl="0" algn="ctr"/>
            <a:r>
              <a:rPr lang="nn-NO" sz="1400" dirty="0" smtClean="0">
                <a:hlinkClick r:id="rId17"/>
              </a:rPr>
              <a:t>braut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7020272" y="371703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8"/>
              </a:rPr>
              <a:t>Málabraut</a:t>
            </a:r>
            <a:endParaRPr lang="is-IS" sz="1400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7020272" y="2924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 err="1" smtClean="0">
                <a:hlinkClick r:id="rId19"/>
              </a:rPr>
              <a:t>Skrifstofubraut</a:t>
            </a:r>
            <a:r>
              <a:rPr lang="en-US" sz="1400" dirty="0" smtClean="0">
                <a:hlinkClick r:id="rId19"/>
              </a:rPr>
              <a:t> 1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4355976" y="450912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20"/>
              </a:rPr>
              <a:t>Náttúrufræði</a:t>
            </a:r>
            <a:endParaRPr lang="en-US" sz="1400" dirty="0" smtClean="0">
              <a:hlinkClick r:id="rId20"/>
            </a:endParaRPr>
          </a:p>
          <a:p>
            <a:pPr lvl="0" algn="ctr"/>
            <a:r>
              <a:rPr lang="en-US" sz="1400" dirty="0" err="1" smtClean="0">
                <a:hlinkClick r:id="rId20"/>
              </a:rPr>
              <a:t>braut</a:t>
            </a:r>
            <a:endParaRPr lang="en-US" sz="1400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4355976" y="371703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1"/>
              </a:rPr>
              <a:t>Viðskipta- og hagfræðibraut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4355976" y="2924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2"/>
              </a:rPr>
              <a:t>Listnámsbraut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4355976" y="21328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23"/>
              </a:rPr>
              <a:t>Félagsfræðibraut</a:t>
            </a:r>
            <a:endParaRPr lang="en-US" sz="14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3347864" y="551723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4"/>
              </a:rPr>
              <a:t>Líffræðilína</a:t>
            </a:r>
            <a:endParaRPr lang="is-I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5796136" y="551723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5"/>
              </a:rPr>
              <a:t>Tölvulína</a:t>
            </a:r>
            <a:endParaRPr lang="is-I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4572000" y="551723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300" dirty="0" smtClean="0">
                <a:hlinkClick r:id="rId26"/>
              </a:rPr>
              <a:t>Eðlis- og efnafræði</a:t>
            </a:r>
          </a:p>
          <a:p>
            <a:pPr lvl="0" algn="ctr"/>
            <a:r>
              <a:rPr lang="is-IS" sz="1300" dirty="0" smtClean="0">
                <a:hlinkClick r:id="rId26"/>
              </a:rPr>
              <a:t>lína</a:t>
            </a:r>
            <a:endParaRPr lang="is-IS" sz="1300" dirty="0"/>
          </a:p>
        </p:txBody>
      </p:sp>
      <p:sp>
        <p:nvSpPr>
          <p:cNvPr id="28" name="Rounded Rectangle 27"/>
          <p:cNvSpPr/>
          <p:nvPr/>
        </p:nvSpPr>
        <p:spPr>
          <a:xfrm>
            <a:off x="6588224" y="465313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7"/>
              </a:rPr>
              <a:t>Málalína</a:t>
            </a:r>
            <a:endParaRPr lang="is-IS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7812360" y="465313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28"/>
              </a:rPr>
              <a:t>Ferðalína</a:t>
            </a:r>
            <a:endParaRPr lang="is-IS" sz="14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27584" y="2420888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7584" y="28529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27584" y="35730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27584" y="43651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27584" y="52292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27584" y="60932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228184" y="2060848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940152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94015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940152" y="40050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940152" y="48691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0232" y="2060848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660232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66023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660232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2"/>
          </p:cNvCxnSpPr>
          <p:nvPr/>
        </p:nvCxnSpPr>
        <p:spPr>
          <a:xfrm flipH="1">
            <a:off x="4427984" y="5229200"/>
            <a:ext cx="68407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0" idx="2"/>
          </p:cNvCxnSpPr>
          <p:nvPr/>
        </p:nvCxnSpPr>
        <p:spPr>
          <a:xfrm>
            <a:off x="5112060" y="5229200"/>
            <a:ext cx="75608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2"/>
            <a:endCxn id="27" idx="0"/>
          </p:cNvCxnSpPr>
          <p:nvPr/>
        </p:nvCxnSpPr>
        <p:spPr>
          <a:xfrm>
            <a:off x="5112060" y="5229200"/>
            <a:ext cx="318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83568" y="6453336"/>
            <a:ext cx="3192016" cy="297033"/>
            <a:chOff x="0" y="547216"/>
            <a:chExt cx="3192016" cy="297033"/>
          </a:xfrm>
        </p:grpSpPr>
        <p:sp>
          <p:nvSpPr>
            <p:cNvPr id="61" name="Rounded Rectangle 60"/>
            <p:cNvSpPr/>
            <p:nvPr/>
          </p:nvSpPr>
          <p:spPr>
            <a:xfrm>
              <a:off x="0" y="547216"/>
              <a:ext cx="3192016" cy="2970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14500" y="561716"/>
              <a:ext cx="3163016" cy="26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err="1" smtClean="0">
                  <a:hlinkClick r:id="rId29"/>
                </a:rPr>
                <a:t>Viðbótarnám</a:t>
              </a:r>
              <a:r>
                <a:rPr lang="en-US" sz="1600" b="1" kern="1200" dirty="0" smtClean="0">
                  <a:hlinkClick r:id="rId29"/>
                </a:rPr>
                <a:t> </a:t>
              </a:r>
              <a:r>
                <a:rPr lang="en-US" sz="1600" b="1" kern="1200" dirty="0" err="1" smtClean="0">
                  <a:hlinkClick r:id="rId29"/>
                </a:rPr>
                <a:t>til</a:t>
              </a:r>
              <a:r>
                <a:rPr lang="en-US" sz="1600" b="1" kern="1200" dirty="0" smtClean="0">
                  <a:hlinkClick r:id="rId29"/>
                </a:rPr>
                <a:t> </a:t>
              </a:r>
              <a:r>
                <a:rPr lang="en-US" sz="1600" b="1" kern="1200" dirty="0" err="1" smtClean="0">
                  <a:hlinkClick r:id="rId29"/>
                </a:rPr>
                <a:t>stúdentsprófs</a:t>
              </a:r>
              <a:endParaRPr lang="en-US" sz="1600" b="1" kern="1200" dirty="0"/>
            </a:p>
          </p:txBody>
        </p:sp>
      </p:grpSp>
      <p:cxnSp>
        <p:nvCxnSpPr>
          <p:cNvPr id="65" name="Straight Arrow Connector 64"/>
          <p:cNvCxnSpPr>
            <a:stCxn id="18" idx="2"/>
          </p:cNvCxnSpPr>
          <p:nvPr/>
        </p:nvCxnSpPr>
        <p:spPr>
          <a:xfrm flipH="1">
            <a:off x="7308304" y="4437112"/>
            <a:ext cx="4680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8" idx="2"/>
          </p:cNvCxnSpPr>
          <p:nvPr/>
        </p:nvCxnSpPr>
        <p:spPr>
          <a:xfrm>
            <a:off x="7776356" y="4437112"/>
            <a:ext cx="39604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63888" y="908720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30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dirty="0"/>
              <a:t>Almennt menntaskólanám </a:t>
            </a:r>
            <a:br>
              <a:rPr lang="is-IS" b="1" dirty="0"/>
            </a:br>
            <a:r>
              <a:rPr lang="is-IS" b="1" dirty="0"/>
              <a:t>-áfangakerfi-</a:t>
            </a:r>
            <a:endParaRPr lang="en-US" b="1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374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Borgarholtsskóli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Fjölbrautarskólinn við Ármúla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Fjölbrautarskólinn í Breiðholti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Fjölbrautarskólinn í Garðabæ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Flensborgarskólinn í Hafnarfirði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 smtClean="0">
                <a:latin typeface="+mj-lt"/>
              </a:rPr>
              <a:t>Framhaldsskólinn í Mosfellsbæ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Iðnskólinn </a:t>
            </a:r>
            <a:r>
              <a:rPr lang="is-IS" sz="2800" dirty="0">
                <a:latin typeface="+mj-lt"/>
              </a:rPr>
              <a:t>í Hafnarfirði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 smtClean="0">
                <a:latin typeface="+mj-lt"/>
              </a:rPr>
              <a:t>Menntaskólinn við Hamrahlíð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Menntaskólinn í Kópavogi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Myndlistaskólinn í Reykjavík</a:t>
            </a:r>
            <a:endParaRPr lang="en-U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Tækniskólinn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/>
              <a:t>          </a:t>
            </a:r>
            <a:r>
              <a:rPr lang="is-IS" sz="4000" dirty="0">
                <a:hlinkClick r:id="rId2"/>
              </a:rPr>
              <a:t>Menntaskólinn í Reykjavík</a:t>
            </a:r>
            <a:endParaRPr lang="is-IS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00338" y="5229224"/>
            <a:ext cx="4038600" cy="985857"/>
          </a:xfrm>
        </p:spPr>
        <p:txBody>
          <a:bodyPr>
            <a:normAutofit/>
          </a:bodyPr>
          <a:lstStyle/>
          <a:p>
            <a:r>
              <a:rPr lang="is-IS" sz="2800" dirty="0">
                <a:hlinkClick r:id="rId3"/>
              </a:rPr>
              <a:t>Kynning á </a:t>
            </a:r>
            <a:r>
              <a:rPr lang="is-IS" sz="2800" dirty="0" smtClean="0">
                <a:hlinkClick r:id="rId3"/>
              </a:rPr>
              <a:t>skólanum</a:t>
            </a:r>
            <a:endParaRPr lang="is-IS" sz="2800" dirty="0" smtClean="0"/>
          </a:p>
        </p:txBody>
      </p:sp>
      <p:grpSp>
        <p:nvGrpSpPr>
          <p:cNvPr id="6" name="Organization Chart 4"/>
          <p:cNvGrpSpPr>
            <a:grpSpLocks noChangeAspect="1"/>
          </p:cNvGrpSpPr>
          <p:nvPr/>
        </p:nvGrpSpPr>
        <p:grpSpPr bwMode="auto">
          <a:xfrm>
            <a:off x="395288" y="1600200"/>
            <a:ext cx="8291512" cy="3197225"/>
            <a:chOff x="272" y="999"/>
            <a:chExt cx="3669" cy="1156"/>
          </a:xfrm>
        </p:grpSpPr>
        <p:sp>
          <p:nvSpPr>
            <p:cNvPr id="13" name="_s32780"/>
            <p:cNvSpPr>
              <a:spLocks noChangeArrowheads="1"/>
            </p:cNvSpPr>
            <p:nvPr/>
          </p:nvSpPr>
          <p:spPr bwMode="auto">
            <a:xfrm>
              <a:off x="1674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4"/>
                </a:rPr>
                <a:t>Námsbrautir</a:t>
              </a:r>
              <a:endParaRPr kumimoji="0" lang="is-I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32781"/>
            <p:cNvSpPr>
              <a:spLocks noChangeArrowheads="1"/>
            </p:cNvSpPr>
            <p:nvPr/>
          </p:nvSpPr>
          <p:spPr bwMode="auto">
            <a:xfrm>
              <a:off x="739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5"/>
                </a:rPr>
                <a:t>Málabraut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32782"/>
            <p:cNvSpPr>
              <a:spLocks noChangeArrowheads="1"/>
            </p:cNvSpPr>
            <p:nvPr/>
          </p:nvSpPr>
          <p:spPr bwMode="auto">
            <a:xfrm>
              <a:off x="2609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6"/>
                </a:rPr>
                <a:t>Náttúrufræðibraut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32783"/>
            <p:cNvSpPr>
              <a:spLocks noChangeArrowheads="1"/>
            </p:cNvSpPr>
            <p:nvPr/>
          </p:nvSpPr>
          <p:spPr bwMode="auto">
            <a:xfrm>
              <a:off x="272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7"/>
                </a:rPr>
                <a:t>Fornmáladeild 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8"/>
                </a:rPr>
                <a:t>Fornmáladeild II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_s32784"/>
            <p:cNvSpPr>
              <a:spLocks noChangeArrowheads="1"/>
            </p:cNvSpPr>
            <p:nvPr/>
          </p:nvSpPr>
          <p:spPr bwMode="auto">
            <a:xfrm>
              <a:off x="1207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9"/>
                </a:rPr>
                <a:t>Nýmáladeild 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10"/>
                </a:rPr>
                <a:t>Nýmáladeild II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_s32785"/>
            <p:cNvSpPr>
              <a:spLocks noChangeArrowheads="1"/>
            </p:cNvSpPr>
            <p:nvPr/>
          </p:nvSpPr>
          <p:spPr bwMode="auto">
            <a:xfrm>
              <a:off x="2142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11"/>
                </a:rPr>
                <a:t>Eðlisfræðideild 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12"/>
                </a:rPr>
                <a:t>Eðlisfræðideild II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_s32786"/>
            <p:cNvSpPr>
              <a:spLocks noChangeArrowheads="1"/>
            </p:cNvSpPr>
            <p:nvPr/>
          </p:nvSpPr>
          <p:spPr bwMode="auto">
            <a:xfrm>
              <a:off x="3077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13"/>
                </a:rPr>
                <a:t>Náttúrufræðideild 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s-I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hlinkClick r:id="rId14"/>
                </a:rPr>
                <a:t>Náttúrufræðideild II</a:t>
              </a:r>
              <a:endParaRPr kumimoji="0" lang="is-I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32787" name="Picture 19" descr="05gk_mr20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260350"/>
            <a:ext cx="1392237" cy="1044575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3" idx="2"/>
          </p:cNvCxnSpPr>
          <p:nvPr/>
        </p:nvCxnSpPr>
        <p:spPr>
          <a:xfrm flipH="1">
            <a:off x="3419872" y="2396740"/>
            <a:ext cx="1120042" cy="384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2"/>
          </p:cNvCxnSpPr>
          <p:nvPr/>
        </p:nvCxnSpPr>
        <p:spPr>
          <a:xfrm>
            <a:off x="4539914" y="2396740"/>
            <a:ext cx="1040198" cy="384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940152" y="3597082"/>
            <a:ext cx="735244" cy="335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2"/>
          </p:cNvCxnSpPr>
          <p:nvPr/>
        </p:nvCxnSpPr>
        <p:spPr>
          <a:xfrm>
            <a:off x="6652905" y="3597082"/>
            <a:ext cx="583391" cy="335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23928" y="1196752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6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/>
              <a:t>       </a:t>
            </a:r>
            <a:r>
              <a:rPr lang="is-IS" sz="4000" dirty="0">
                <a:hlinkClick r:id="rId2"/>
              </a:rPr>
              <a:t>Menntaskólinn við Hamrahlíð</a:t>
            </a:r>
            <a:endParaRPr lang="is-IS" sz="4000" dirty="0"/>
          </a:p>
        </p:txBody>
      </p:sp>
      <p:pic>
        <p:nvPicPr>
          <p:cNvPr id="34819" name="Picture 3" descr="mh-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04813"/>
            <a:ext cx="914400" cy="9144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203848" y="1340768"/>
            <a:ext cx="2448272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i="0" dirty="0" smtClean="0">
                <a:hlinkClick r:id="rId5"/>
              </a:rPr>
              <a:t>Námsbrautir til stúdentsprófs</a:t>
            </a:r>
            <a:endParaRPr lang="en-US" sz="2400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5580112" y="4437112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6"/>
              </a:rPr>
              <a:t>Opin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braut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5445224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7"/>
              </a:rPr>
              <a:t>Sérnámsbraut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475656" y="5445224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8"/>
              </a:rPr>
              <a:t>Tónlistarbraut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580112" y="3429000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9"/>
              </a:rPr>
              <a:t>Listdansbraut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475656" y="3429000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0"/>
              </a:rPr>
              <a:t>Náttúrufræði</a:t>
            </a:r>
            <a:endParaRPr lang="en-US" dirty="0" smtClean="0">
              <a:hlinkClick r:id="rId10"/>
            </a:endParaRPr>
          </a:p>
          <a:p>
            <a:pPr lvl="0" algn="ctr"/>
            <a:r>
              <a:rPr lang="en-US" dirty="0" err="1" smtClean="0">
                <a:hlinkClick r:id="rId10"/>
              </a:rPr>
              <a:t>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475656" y="4437112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hlinkClick r:id="rId11"/>
              </a:rPr>
              <a:t>IB </a:t>
            </a:r>
            <a:r>
              <a:rPr lang="en-US" dirty="0" err="1" smtClean="0">
                <a:hlinkClick r:id="rId11"/>
              </a:rPr>
              <a:t>nám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75656" y="2420888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2"/>
              </a:rPr>
              <a:t>Félagsfræða</a:t>
            </a:r>
            <a:endParaRPr lang="en-US" dirty="0" smtClean="0">
              <a:hlinkClick r:id="rId12"/>
            </a:endParaRPr>
          </a:p>
          <a:p>
            <a:pPr lvl="0" algn="ctr"/>
            <a:r>
              <a:rPr lang="en-US" dirty="0" err="1" smtClean="0">
                <a:hlinkClick r:id="rId12"/>
              </a:rPr>
              <a:t>braut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580112" y="2420888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3"/>
              </a:rPr>
              <a:t>Málabraut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51920" y="2492896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32040" y="2492896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347864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347864" y="38610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347864" y="48691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347864" y="59492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32040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32040" y="38610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32040" y="48691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932040" y="59492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68144" y="1124744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    </a:t>
            </a:r>
            <a:r>
              <a:rPr lang="en-US" dirty="0" err="1" smtClean="0">
                <a:hlinkClick r:id="rId2"/>
              </a:rPr>
              <a:t>Menntaskólinn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við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Sund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857388" cy="105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3275856" y="134076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Námsbrautir</a:t>
            </a:r>
            <a:endParaRPr lang="is-IS" sz="2800" b="1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827584" y="2348880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5"/>
              </a:rPr>
              <a:t>Félagsfræði</a:t>
            </a:r>
            <a:endParaRPr lang="en-US" sz="2000" b="1" dirty="0" smtClean="0">
              <a:hlinkClick r:id="rId5"/>
            </a:endParaRPr>
          </a:p>
          <a:p>
            <a:pPr lvl="0" algn="ctr"/>
            <a:r>
              <a:rPr lang="en-US" sz="2000" b="1" dirty="0" err="1" smtClean="0">
                <a:hlinkClick r:id="rId5"/>
              </a:rPr>
              <a:t>braut</a:t>
            </a:r>
            <a:endParaRPr lang="en-US" sz="20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3419872" y="4149080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6"/>
              </a:rPr>
              <a:t>Náttúrufræði</a:t>
            </a:r>
            <a:endParaRPr lang="en-US" sz="2000" b="1" dirty="0" smtClean="0">
              <a:hlinkClick r:id="rId6"/>
            </a:endParaRPr>
          </a:p>
          <a:p>
            <a:pPr lvl="0" algn="ctr"/>
            <a:r>
              <a:rPr lang="en-US" sz="2000" b="1" dirty="0" err="1" smtClean="0">
                <a:hlinkClick r:id="rId6"/>
              </a:rPr>
              <a:t>braut</a:t>
            </a:r>
            <a:endParaRPr lang="en-US" sz="20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5940152" y="2348880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7"/>
              </a:rPr>
              <a:t>Málabraut</a:t>
            </a:r>
            <a:endParaRPr lang="en-US" sz="20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323528" y="3501008"/>
            <a:ext cx="1359768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hlinkClick r:id="rId8"/>
            </a:endParaRPr>
          </a:p>
          <a:p>
            <a:pPr lvl="0" algn="ctr"/>
            <a:r>
              <a:rPr lang="en-US" dirty="0" err="1" smtClean="0">
                <a:hlinkClick r:id="rId8"/>
              </a:rPr>
              <a:t>Félagsfræðikjörsvið</a:t>
            </a:r>
            <a:endParaRPr lang="en-US" dirty="0" smtClean="0"/>
          </a:p>
          <a:p>
            <a:pPr lvl="0" algn="ctr"/>
            <a:endParaRPr lang="en-US" sz="2000" b="1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1763688" y="3501008"/>
            <a:ext cx="1359768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hlinkClick r:id="rId9"/>
            </a:endParaRPr>
          </a:p>
          <a:p>
            <a:pPr lvl="0" algn="ctr"/>
            <a:r>
              <a:rPr lang="en-US" dirty="0" err="1" smtClean="0">
                <a:hlinkClick r:id="rId9"/>
              </a:rPr>
              <a:t>Hagfræði</a:t>
            </a:r>
            <a:endParaRPr lang="en-US" dirty="0" smtClean="0">
              <a:hlinkClick r:id="rId9"/>
            </a:endParaRPr>
          </a:p>
          <a:p>
            <a:pPr lvl="0" algn="ctr"/>
            <a:r>
              <a:rPr lang="en-US" dirty="0" err="1" smtClean="0">
                <a:hlinkClick r:id="rId9"/>
              </a:rPr>
              <a:t>kjörsvið</a:t>
            </a:r>
            <a:endParaRPr lang="en-US" dirty="0" smtClean="0"/>
          </a:p>
          <a:p>
            <a:pPr lvl="0" algn="ctr"/>
            <a:endParaRPr lang="en-US" sz="2000" b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6300192" y="3501008"/>
            <a:ext cx="1359768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hlinkClick r:id="rId9"/>
            </a:endParaRPr>
          </a:p>
          <a:p>
            <a:pPr lvl="0" algn="ctr"/>
            <a:r>
              <a:rPr lang="en-US" dirty="0" err="1" smtClean="0">
                <a:hlinkClick r:id="rId10"/>
              </a:rPr>
              <a:t>Hugvísindakjörsvið</a:t>
            </a:r>
            <a:endParaRPr lang="en-US" dirty="0" smtClean="0"/>
          </a:p>
          <a:p>
            <a:pPr lvl="0" algn="ctr"/>
            <a:endParaRPr lang="en-US" sz="2000" b="1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5220072" y="5229200"/>
            <a:ext cx="1359768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hlinkClick r:id="rId9"/>
            </a:endParaRPr>
          </a:p>
          <a:p>
            <a:pPr lvl="0" algn="ctr"/>
            <a:r>
              <a:rPr lang="en-US" dirty="0" err="1" smtClean="0">
                <a:hlinkClick r:id="rId11"/>
              </a:rPr>
              <a:t>Umhverfis</a:t>
            </a:r>
            <a:endParaRPr lang="en-US" dirty="0" smtClean="0">
              <a:hlinkClick r:id="rId11"/>
            </a:endParaRPr>
          </a:p>
          <a:p>
            <a:pPr lvl="0" algn="ctr"/>
            <a:r>
              <a:rPr lang="en-US" dirty="0" err="1" smtClean="0">
                <a:hlinkClick r:id="rId11"/>
              </a:rPr>
              <a:t>kjörsvið</a:t>
            </a:r>
            <a:endParaRPr lang="en-US" dirty="0" smtClean="0"/>
          </a:p>
          <a:p>
            <a:pPr lvl="0" algn="ctr"/>
            <a:endParaRPr lang="en-US" sz="2000" b="1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3707904" y="5229200"/>
            <a:ext cx="1359768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hlinkClick r:id="rId9"/>
            </a:endParaRPr>
          </a:p>
          <a:p>
            <a:pPr lvl="0" algn="ctr"/>
            <a:r>
              <a:rPr lang="en-US" dirty="0" err="1" smtClean="0">
                <a:hlinkClick r:id="rId12"/>
              </a:rPr>
              <a:t>Líffræði</a:t>
            </a:r>
            <a:endParaRPr lang="en-US" dirty="0" smtClean="0">
              <a:hlinkClick r:id="rId12"/>
            </a:endParaRPr>
          </a:p>
          <a:p>
            <a:pPr lvl="0" algn="ctr"/>
            <a:r>
              <a:rPr lang="en-US" dirty="0" err="1" smtClean="0">
                <a:hlinkClick r:id="rId12"/>
              </a:rPr>
              <a:t>kjörsvið</a:t>
            </a:r>
            <a:endParaRPr lang="en-US" dirty="0" smtClean="0"/>
          </a:p>
          <a:p>
            <a:pPr lvl="0" algn="ctr"/>
            <a:endParaRPr lang="en-US" sz="2000" b="1" dirty="0" smtClean="0"/>
          </a:p>
        </p:txBody>
      </p:sp>
      <p:sp>
        <p:nvSpPr>
          <p:cNvPr id="22" name="Rounded Rectangle 21"/>
          <p:cNvSpPr/>
          <p:nvPr/>
        </p:nvSpPr>
        <p:spPr>
          <a:xfrm>
            <a:off x="2195736" y="5229200"/>
            <a:ext cx="1359768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hlinkClick r:id="rId9"/>
            </a:endParaRPr>
          </a:p>
          <a:p>
            <a:pPr lvl="0" algn="ctr"/>
            <a:r>
              <a:rPr lang="en-US" dirty="0" err="1" smtClean="0">
                <a:hlinkClick r:id="rId13"/>
              </a:rPr>
              <a:t>Eðlisfræði</a:t>
            </a:r>
            <a:endParaRPr lang="en-US" dirty="0" smtClean="0">
              <a:hlinkClick r:id="rId13"/>
            </a:endParaRPr>
          </a:p>
          <a:p>
            <a:pPr lvl="0" algn="ctr"/>
            <a:r>
              <a:rPr lang="en-US" dirty="0" err="1" smtClean="0">
                <a:hlinkClick r:id="rId13"/>
              </a:rPr>
              <a:t>kjörsvið</a:t>
            </a:r>
            <a:endParaRPr lang="en-US" dirty="0" smtClean="0"/>
          </a:p>
          <a:p>
            <a:pPr lvl="0" algn="ctr"/>
            <a:endParaRPr lang="en-US" sz="2000" b="1" dirty="0" smtClean="0"/>
          </a:p>
        </p:txBody>
      </p: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4391980" y="2204864"/>
            <a:ext cx="3600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</p:cNvCxnSpPr>
          <p:nvPr/>
        </p:nvCxnSpPr>
        <p:spPr>
          <a:xfrm flipH="1">
            <a:off x="2915816" y="2204864"/>
            <a:ext cx="14761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>
            <a:off x="4391980" y="2204864"/>
            <a:ext cx="14761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</p:cNvCxnSpPr>
          <p:nvPr/>
        </p:nvCxnSpPr>
        <p:spPr>
          <a:xfrm flipH="1">
            <a:off x="1331640" y="314096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</p:cNvCxnSpPr>
          <p:nvPr/>
        </p:nvCxnSpPr>
        <p:spPr>
          <a:xfrm>
            <a:off x="1835696" y="314096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2"/>
          </p:cNvCxnSpPr>
          <p:nvPr/>
        </p:nvCxnSpPr>
        <p:spPr>
          <a:xfrm>
            <a:off x="6948264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</p:cNvCxnSpPr>
          <p:nvPr/>
        </p:nvCxnSpPr>
        <p:spPr>
          <a:xfrm flipH="1">
            <a:off x="3491880" y="4941168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2"/>
          </p:cNvCxnSpPr>
          <p:nvPr/>
        </p:nvCxnSpPr>
        <p:spPr>
          <a:xfrm>
            <a:off x="4427984" y="4941168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3" idx="2"/>
          </p:cNvCxnSpPr>
          <p:nvPr/>
        </p:nvCxnSpPr>
        <p:spPr>
          <a:xfrm>
            <a:off x="4427984" y="494116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68144" y="112474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Myndlistaskólinn í Reykjavík</a:t>
            </a:r>
            <a:endParaRPr lang="is-IS" dirty="0"/>
          </a:p>
        </p:txBody>
      </p:sp>
      <p:pic>
        <p:nvPicPr>
          <p:cNvPr id="3" name="Picture 2" descr="mynd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1029072" cy="93610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03848" y="1916832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Námsbrautir á framhaldsskóla</a:t>
            </a:r>
          </a:p>
          <a:p>
            <a:pPr algn="ctr"/>
            <a:r>
              <a:rPr lang="is-IS" sz="2400" b="1" i="0" dirty="0" smtClean="0">
                <a:hlinkClick r:id="rId4"/>
              </a:rPr>
              <a:t>stigi</a:t>
            </a:r>
            <a:endParaRPr lang="is-IS" sz="24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547664" y="3861048"/>
            <a:ext cx="24482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5"/>
              </a:rPr>
              <a:t>Sjónlist</a:t>
            </a:r>
            <a:endParaRPr lang="is-IS" sz="24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4932040" y="3861048"/>
            <a:ext cx="24482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sz="2400" b="1" i="0" dirty="0" smtClean="0">
              <a:hlinkClick r:id="rId6"/>
            </a:endParaRPr>
          </a:p>
          <a:p>
            <a:pPr algn="ctr"/>
            <a:r>
              <a:rPr lang="is-IS" sz="2400" b="1" i="0" dirty="0" err="1" smtClean="0">
                <a:hlinkClick r:id="rId6"/>
              </a:rPr>
              <a:t>Keramik</a:t>
            </a:r>
            <a:endParaRPr lang="is-IS" sz="2400" b="1" i="0" dirty="0" smtClean="0"/>
          </a:p>
          <a:p>
            <a:pPr algn="ctr"/>
            <a:r>
              <a:rPr lang="is-IS" sz="1200" b="1" i="0" dirty="0" smtClean="0"/>
              <a:t>Í samstarfi við Tækniskólann</a:t>
            </a:r>
          </a:p>
          <a:p>
            <a:pPr algn="ctr"/>
            <a:endParaRPr lang="is-IS" sz="2000" b="1" i="0" dirty="0"/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3059832" y="321297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499992" y="3212976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1880" y="1196752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7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Tækniskólinn</a:t>
            </a:r>
            <a:r>
              <a:rPr lang="en-US" dirty="0" smtClean="0"/>
              <a:t> - </a:t>
            </a:r>
            <a:r>
              <a:rPr lang="en-US" dirty="0" err="1" smtClean="0">
                <a:hlinkClick r:id="rId4"/>
              </a:rPr>
              <a:t>kynning</a:t>
            </a:r>
            <a:r>
              <a:rPr lang="en-US" dirty="0" smtClean="0">
                <a:hlinkClick r:id="rId4"/>
              </a:rPr>
              <a:t> á </a:t>
            </a:r>
            <a:r>
              <a:rPr lang="en-US" dirty="0" err="1" smtClean="0">
                <a:hlinkClick r:id="rId4"/>
              </a:rPr>
              <a:t>skólanum</a:t>
            </a:r>
            <a:endParaRPr lang="is-IS" dirty="0"/>
          </a:p>
        </p:txBody>
      </p:sp>
      <p:pic>
        <p:nvPicPr>
          <p:cNvPr id="3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0"/>
            <a:ext cx="234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467544" y="1340768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6"/>
              </a:rPr>
              <a:t>Tæknimenntaskólinn</a:t>
            </a:r>
            <a:endParaRPr lang="is-IS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259632" y="2204864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Náttúrufræðistúdent - flugtækni</a:t>
            </a:r>
            <a:endParaRPr lang="is-I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259632" y="3140968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Náttúrufræðistúdent - skipstækni</a:t>
            </a:r>
            <a:endParaRPr lang="is-I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1259632" y="4077072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Náttúrufræðistúdent - raftækni</a:t>
            </a:r>
            <a:endParaRPr lang="is-I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259632" y="5013176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Náttúrufræðistúdent - véltækni</a:t>
            </a:r>
            <a:endParaRPr lang="is-I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55576" y="2132856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5576" y="263691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5576" y="35730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55576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5576" y="54452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419872" y="1340768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0"/>
              </a:rPr>
              <a:t>Byggingatækniskólinn</a:t>
            </a:r>
            <a:endParaRPr lang="is-IS" b="1" i="0" dirty="0"/>
          </a:p>
        </p:txBody>
      </p:sp>
      <p:sp>
        <p:nvSpPr>
          <p:cNvPr id="17" name="Rounded Rectangle 16"/>
          <p:cNvSpPr/>
          <p:nvPr/>
        </p:nvSpPr>
        <p:spPr>
          <a:xfrm>
            <a:off x="4211960" y="220486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Almenn námsbraut</a:t>
            </a:r>
            <a:endParaRPr lang="is-I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4211960" y="314096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1"/>
              </a:rPr>
              <a:t>Grunnnám bygginga- og mannvirkja</a:t>
            </a:r>
          </a:p>
          <a:p>
            <a:pPr algn="ctr"/>
            <a:r>
              <a:rPr lang="is-IS" sz="1500" dirty="0" smtClean="0">
                <a:hlinkClick r:id="rId11"/>
              </a:rPr>
              <a:t>greina</a:t>
            </a:r>
            <a:endParaRPr lang="is-IS" sz="15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851920" y="26369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51920" y="35730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51920" y="2132856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588224" y="5157192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2"/>
              </a:rPr>
              <a:t>Veggfóðrunar- og dúklagningar</a:t>
            </a:r>
          </a:p>
          <a:p>
            <a:pPr algn="ctr"/>
            <a:r>
              <a:rPr lang="is-IS" sz="1400" dirty="0" smtClean="0">
                <a:hlinkClick r:id="rId12"/>
              </a:rPr>
              <a:t>braut</a:t>
            </a:r>
            <a:endParaRPr lang="is-IS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6516216" y="1556792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3"/>
              </a:rPr>
              <a:t>Húsasmíða</a:t>
            </a:r>
          </a:p>
          <a:p>
            <a:pPr algn="ctr"/>
            <a:r>
              <a:rPr lang="is-IS" sz="1600" dirty="0" smtClean="0">
                <a:hlinkClick r:id="rId13"/>
              </a:rPr>
              <a:t>braut</a:t>
            </a:r>
            <a:endParaRPr lang="is-I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6516216" y="2276872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Húsgagna</a:t>
            </a:r>
          </a:p>
          <a:p>
            <a:pPr algn="ctr"/>
            <a:r>
              <a:rPr lang="is-IS" sz="1600" dirty="0" smtClean="0">
                <a:hlinkClick r:id="rId14"/>
              </a:rPr>
              <a:t>bólstrun</a:t>
            </a:r>
            <a:endParaRPr lang="is-IS" sz="1600" dirty="0"/>
          </a:p>
        </p:txBody>
      </p:sp>
      <p:sp>
        <p:nvSpPr>
          <p:cNvPr id="42" name="Rounded Rectangle 41"/>
          <p:cNvSpPr/>
          <p:nvPr/>
        </p:nvSpPr>
        <p:spPr>
          <a:xfrm>
            <a:off x="6516216" y="2996952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5"/>
              </a:rPr>
              <a:t>Húsgagna</a:t>
            </a:r>
          </a:p>
          <a:p>
            <a:pPr algn="ctr"/>
            <a:r>
              <a:rPr lang="is-IS" sz="1600" dirty="0" smtClean="0">
                <a:hlinkClick r:id="rId15"/>
              </a:rPr>
              <a:t>smíði</a:t>
            </a:r>
            <a:endParaRPr lang="is-IS" sz="1600" dirty="0"/>
          </a:p>
        </p:txBody>
      </p:sp>
      <p:sp>
        <p:nvSpPr>
          <p:cNvPr id="43" name="Rounded Rectangle 42"/>
          <p:cNvSpPr/>
          <p:nvPr/>
        </p:nvSpPr>
        <p:spPr>
          <a:xfrm>
            <a:off x="6516216" y="3717032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6"/>
              </a:rPr>
              <a:t>Málarabraut</a:t>
            </a:r>
            <a:endParaRPr lang="is-IS" sz="1600" dirty="0"/>
          </a:p>
        </p:txBody>
      </p:sp>
      <p:sp>
        <p:nvSpPr>
          <p:cNvPr id="44" name="Rounded Rectangle 43"/>
          <p:cNvSpPr/>
          <p:nvPr/>
        </p:nvSpPr>
        <p:spPr>
          <a:xfrm>
            <a:off x="6588224" y="4437112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7"/>
              </a:rPr>
              <a:t>Múrsmíða</a:t>
            </a:r>
          </a:p>
          <a:p>
            <a:pPr algn="ctr"/>
            <a:r>
              <a:rPr lang="is-IS" sz="1600" dirty="0" smtClean="0">
                <a:hlinkClick r:id="rId17"/>
              </a:rPr>
              <a:t>braut</a:t>
            </a:r>
            <a:endParaRPr lang="is-IS" sz="1600" dirty="0"/>
          </a:p>
        </p:txBody>
      </p:sp>
      <p:sp>
        <p:nvSpPr>
          <p:cNvPr id="45" name="Rounded Rectangle 44"/>
          <p:cNvSpPr/>
          <p:nvPr/>
        </p:nvSpPr>
        <p:spPr>
          <a:xfrm>
            <a:off x="4211960" y="407707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8"/>
              </a:rPr>
              <a:t>Tækniteiknun</a:t>
            </a:r>
            <a:endParaRPr lang="is-IS" sz="1600" dirty="0"/>
          </a:p>
        </p:txBody>
      </p:sp>
      <p:cxnSp>
        <p:nvCxnSpPr>
          <p:cNvPr id="47" name="Straight Arrow Connector 46"/>
          <p:cNvCxnSpPr>
            <a:stCxn id="18" idx="3"/>
          </p:cNvCxnSpPr>
          <p:nvPr/>
        </p:nvCxnSpPr>
        <p:spPr>
          <a:xfrm flipV="1">
            <a:off x="5724128" y="1916832"/>
            <a:ext cx="7200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8" idx="3"/>
          </p:cNvCxnSpPr>
          <p:nvPr/>
        </p:nvCxnSpPr>
        <p:spPr>
          <a:xfrm flipV="1">
            <a:off x="5724128" y="2636912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" idx="3"/>
            <a:endCxn id="42" idx="1"/>
          </p:cNvCxnSpPr>
          <p:nvPr/>
        </p:nvCxnSpPr>
        <p:spPr>
          <a:xfrm flipV="1">
            <a:off x="5724128" y="3320988"/>
            <a:ext cx="79208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8" idx="3"/>
          </p:cNvCxnSpPr>
          <p:nvPr/>
        </p:nvCxnSpPr>
        <p:spPr>
          <a:xfrm>
            <a:off x="5724128" y="3573016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8" idx="3"/>
          </p:cNvCxnSpPr>
          <p:nvPr/>
        </p:nvCxnSpPr>
        <p:spPr>
          <a:xfrm>
            <a:off x="5724128" y="3573016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724128" y="3501008"/>
            <a:ext cx="79208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16216" y="1124744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9"/>
              </a:rPr>
              <a:t>Inntökuskilyrði á námsbrautir</a:t>
            </a:r>
            <a:endParaRPr lang="is-IS" sz="10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51920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Tækniskólinn</a:t>
            </a:r>
            <a:endParaRPr lang="en-US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71480"/>
            <a:ext cx="234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611560" y="213285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Fjölmenningaskólinn</a:t>
            </a:r>
            <a:endParaRPr lang="is-IS" b="1" i="0" dirty="0"/>
          </a:p>
        </p:txBody>
      </p:sp>
      <p:sp>
        <p:nvSpPr>
          <p:cNvPr id="8" name="Rounded Rectangle 7"/>
          <p:cNvSpPr/>
          <p:nvPr/>
        </p:nvSpPr>
        <p:spPr>
          <a:xfrm>
            <a:off x="1403648" y="299695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Nýbúabraut</a:t>
            </a:r>
            <a:endParaRPr lang="is-I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403648" y="3933056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7"/>
              </a:rPr>
              <a:t>Sérdeildir</a:t>
            </a:r>
            <a:endParaRPr lang="is-IS" sz="15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43608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43608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43608" y="292494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355976" y="1844824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8"/>
              </a:rPr>
              <a:t>Flugskóli Íslands</a:t>
            </a:r>
            <a:endParaRPr lang="is-IS" b="1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3491880" y="270892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9"/>
              </a:rPr>
              <a:t>Einkaflugmaður</a:t>
            </a:r>
            <a:endParaRPr lang="is-IS" sz="1500" dirty="0"/>
          </a:p>
        </p:txBody>
      </p:sp>
      <p:sp>
        <p:nvSpPr>
          <p:cNvPr id="20" name="Rounded Rectangle 19"/>
          <p:cNvSpPr/>
          <p:nvPr/>
        </p:nvSpPr>
        <p:spPr>
          <a:xfrm>
            <a:off x="3491880" y="364502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0"/>
              </a:rPr>
              <a:t>Atvinnu flugmaður</a:t>
            </a:r>
            <a:endParaRPr lang="is-I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6012160" y="364502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1"/>
              </a:rPr>
              <a:t>Grunnnámskeið </a:t>
            </a:r>
            <a:r>
              <a:rPr lang="is-IS" sz="1500" dirty="0" err="1" smtClean="0">
                <a:hlinkClick r:id="rId11"/>
              </a:rPr>
              <a:t>flugfreyju</a:t>
            </a:r>
            <a:r>
              <a:rPr lang="is-IS" sz="1500" dirty="0" smtClean="0">
                <a:hlinkClick r:id="rId11"/>
              </a:rPr>
              <a:t> og flugþjóna</a:t>
            </a:r>
            <a:endParaRPr lang="is-IS" sz="1500" dirty="0"/>
          </a:p>
        </p:txBody>
      </p:sp>
      <p:sp>
        <p:nvSpPr>
          <p:cNvPr id="22" name="Rounded Rectangle 21"/>
          <p:cNvSpPr/>
          <p:nvPr/>
        </p:nvSpPr>
        <p:spPr>
          <a:xfrm>
            <a:off x="6012160" y="458112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2"/>
              </a:rPr>
              <a:t>Grunnnámskeið flugumferða</a:t>
            </a:r>
          </a:p>
          <a:p>
            <a:pPr algn="ctr"/>
            <a:r>
              <a:rPr lang="is-IS" sz="1500" dirty="0" smtClean="0">
                <a:hlinkClick r:id="rId12"/>
              </a:rPr>
              <a:t>stjóra</a:t>
            </a:r>
            <a:endParaRPr lang="is-IS" sz="1500" dirty="0"/>
          </a:p>
        </p:txBody>
      </p:sp>
      <p:sp>
        <p:nvSpPr>
          <p:cNvPr id="23" name="Rounded Rectangle 22"/>
          <p:cNvSpPr/>
          <p:nvPr/>
        </p:nvSpPr>
        <p:spPr>
          <a:xfrm>
            <a:off x="6012160" y="270892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3"/>
              </a:rPr>
              <a:t>Flugvirkjanám</a:t>
            </a:r>
            <a:endParaRPr lang="is-IS" sz="1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292080" y="263691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24128" y="263691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076056" y="31409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076056" y="40770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724128" y="31409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724128" y="40770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24128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07696" y="980728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Tækniskólinn</a:t>
            </a:r>
            <a:endParaRPr lang="en-US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71480"/>
            <a:ext cx="234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467544" y="1484784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Hársnyrtiskólinn</a:t>
            </a:r>
            <a:endParaRPr lang="is-IS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1187624" y="242088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Almenn braut hársnyrti</a:t>
            </a:r>
          </a:p>
          <a:p>
            <a:pPr algn="ctr"/>
            <a:r>
              <a:rPr lang="is-IS" sz="1600" dirty="0" smtClean="0">
                <a:hlinkClick r:id="rId6"/>
              </a:rPr>
              <a:t>skólans</a:t>
            </a:r>
            <a:endParaRPr lang="is-I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187624" y="342900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Hársnyrtiiðn</a:t>
            </a:r>
            <a:endParaRPr lang="is-IS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2276872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3568" y="28529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3568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572000" y="1484784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8"/>
              </a:rPr>
              <a:t>Hönnunar- og handverksskólinn</a:t>
            </a:r>
            <a:endParaRPr lang="is-IS" b="1" i="0" dirty="0"/>
          </a:p>
        </p:txBody>
      </p:sp>
      <p:sp>
        <p:nvSpPr>
          <p:cNvPr id="18" name="Rounded Rectangle 17"/>
          <p:cNvSpPr/>
          <p:nvPr/>
        </p:nvSpPr>
        <p:spPr>
          <a:xfrm>
            <a:off x="2483768" y="486916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Kjólasaumur</a:t>
            </a:r>
            <a:endParaRPr lang="is-IS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3419872" y="371703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0"/>
              </a:rPr>
              <a:t>Fatatækni</a:t>
            </a:r>
            <a:endParaRPr lang="is-I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3419872" y="256490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Grunnnám fataiðnar</a:t>
            </a:r>
            <a:endParaRPr lang="is-I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427984" y="486916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Klæðskurður</a:t>
            </a:r>
            <a:endParaRPr lang="is-IS" sz="1600" dirty="0"/>
          </a:p>
        </p:txBody>
      </p:sp>
      <p:cxnSp>
        <p:nvCxnSpPr>
          <p:cNvPr id="26" name="Straight Arrow Connector 25"/>
          <p:cNvCxnSpPr>
            <a:stCxn id="20" idx="2"/>
          </p:cNvCxnSpPr>
          <p:nvPr/>
        </p:nvCxnSpPr>
        <p:spPr>
          <a:xfrm>
            <a:off x="4175956" y="3429000"/>
            <a:ext cx="360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2"/>
          </p:cNvCxnSpPr>
          <p:nvPr/>
        </p:nvCxnSpPr>
        <p:spPr>
          <a:xfrm flipH="1">
            <a:off x="3923928" y="4581128"/>
            <a:ext cx="2520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</p:cNvCxnSpPr>
          <p:nvPr/>
        </p:nvCxnSpPr>
        <p:spPr>
          <a:xfrm>
            <a:off x="4175956" y="4581128"/>
            <a:ext cx="2520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660232" y="350100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err="1" smtClean="0">
                <a:hlinkClick r:id="rId13"/>
              </a:rPr>
              <a:t>Keramik</a:t>
            </a:r>
            <a:endParaRPr lang="is-IS" sz="1600" dirty="0" smtClean="0"/>
          </a:p>
          <a:p>
            <a:pPr algn="ctr"/>
            <a:r>
              <a:rPr lang="is-IS" sz="1200" dirty="0" smtClean="0"/>
              <a:t>Í samstarfi við Myndlistaskóla </a:t>
            </a:r>
            <a:r>
              <a:rPr lang="is-IS" sz="1200" dirty="0" err="1" smtClean="0"/>
              <a:t>Rvk</a:t>
            </a:r>
            <a:endParaRPr lang="is-IS" sz="1100" dirty="0"/>
          </a:p>
        </p:txBody>
      </p:sp>
      <p:sp>
        <p:nvSpPr>
          <p:cNvPr id="33" name="Rounded Rectangle 32"/>
          <p:cNvSpPr/>
          <p:nvPr/>
        </p:nvSpPr>
        <p:spPr>
          <a:xfrm>
            <a:off x="6660232" y="443711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Almenn hönnun</a:t>
            </a:r>
            <a:endParaRPr lang="is-IS" sz="1600" dirty="0"/>
          </a:p>
        </p:txBody>
      </p:sp>
      <p:sp>
        <p:nvSpPr>
          <p:cNvPr id="34" name="Rounded Rectangle 33"/>
          <p:cNvSpPr/>
          <p:nvPr/>
        </p:nvSpPr>
        <p:spPr>
          <a:xfrm>
            <a:off x="6228184" y="2492896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5"/>
              </a:rPr>
              <a:t>Gull- og silfursmíði</a:t>
            </a:r>
            <a:endParaRPr lang="is-IS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372200" y="328498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92080" y="227687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004048" y="29249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372200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372200" y="486916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372200" y="58772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491880" y="1124744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6"/>
              </a:rPr>
              <a:t>Inntökuskilyrði á námsbrautir</a:t>
            </a:r>
            <a:endParaRPr lang="is-IS" sz="1000" dirty="0"/>
          </a:p>
        </p:txBody>
      </p:sp>
      <p:sp>
        <p:nvSpPr>
          <p:cNvPr id="50" name="Rounded Rectangle 49"/>
          <p:cNvSpPr/>
          <p:nvPr/>
        </p:nvSpPr>
        <p:spPr>
          <a:xfrm>
            <a:off x="6372200" y="5445224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b="1" i="0" dirty="0" smtClean="0">
                <a:hlinkClick r:id="rId8"/>
              </a:rPr>
              <a:t>Listnámsbraut</a:t>
            </a:r>
            <a:endParaRPr lang="is-IS" sz="1600" b="1" i="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012160" y="2276872"/>
            <a:ext cx="72008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50" idx="1"/>
          </p:cNvCxnSpPr>
          <p:nvPr/>
        </p:nvCxnSpPr>
        <p:spPr>
          <a:xfrm>
            <a:off x="6084168" y="58772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12160" y="29249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Tækniskólinn</a:t>
            </a:r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71480"/>
            <a:ext cx="234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1835696" y="1268760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Raftækniskólinn</a:t>
            </a:r>
            <a:endParaRPr lang="is-IS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220486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Grunnnám rafiðna</a:t>
            </a:r>
            <a:endParaRPr lang="is-I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187624" y="3140968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Rafeinda</a:t>
            </a:r>
          </a:p>
          <a:p>
            <a:pPr algn="ctr"/>
            <a:r>
              <a:rPr lang="is-IS" sz="1600" dirty="0" smtClean="0">
                <a:hlinkClick r:id="rId7"/>
              </a:rPr>
              <a:t>virkjun</a:t>
            </a:r>
            <a:endParaRPr lang="is-I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3933056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Rafveitu</a:t>
            </a:r>
          </a:p>
          <a:p>
            <a:pPr algn="ctr"/>
            <a:r>
              <a:rPr lang="is-IS" sz="1600" dirty="0" smtClean="0">
                <a:hlinkClick r:id="rId8"/>
              </a:rPr>
              <a:t>virkjun</a:t>
            </a:r>
            <a:endParaRPr lang="is-I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187624" y="472514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Rafvirkjun</a:t>
            </a:r>
            <a:endParaRPr lang="is-I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187624" y="551723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0"/>
              </a:rPr>
              <a:t>Rafvélavirkjun</a:t>
            </a:r>
            <a:endParaRPr lang="is-IS" sz="1500" dirty="0"/>
          </a:p>
        </p:txBody>
      </p:sp>
      <p:sp>
        <p:nvSpPr>
          <p:cNvPr id="12" name="Rounded Rectangle 11"/>
          <p:cNvSpPr/>
          <p:nvPr/>
        </p:nvSpPr>
        <p:spPr>
          <a:xfrm>
            <a:off x="2267744" y="220486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Rafvirkjun fyrir 4.stigs vélfræðinga</a:t>
            </a:r>
            <a:endParaRPr lang="is-I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4067944" y="220486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Hljóðtækni</a:t>
            </a:r>
            <a:endParaRPr lang="is-IS" sz="1600" dirty="0"/>
          </a:p>
        </p:txBody>
      </p:sp>
      <p:cxnSp>
        <p:nvCxnSpPr>
          <p:cNvPr id="16" name="Straight Arrow Connector 15"/>
          <p:cNvCxnSpPr>
            <a:stCxn id="5" idx="2"/>
          </p:cNvCxnSpPr>
          <p:nvPr/>
        </p:nvCxnSpPr>
        <p:spPr>
          <a:xfrm flipH="1">
            <a:off x="1979712" y="2060848"/>
            <a:ext cx="9721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9592" y="3068960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99592" y="35010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99592" y="42210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99592" y="50851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99592" y="58772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</p:cNvCxnSpPr>
          <p:nvPr/>
        </p:nvCxnSpPr>
        <p:spPr>
          <a:xfrm>
            <a:off x="2951820" y="2060848"/>
            <a:ext cx="11161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  <a:endCxn id="12" idx="0"/>
          </p:cNvCxnSpPr>
          <p:nvPr/>
        </p:nvCxnSpPr>
        <p:spPr>
          <a:xfrm>
            <a:off x="2951820" y="206084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444208" y="1412776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3"/>
              </a:rPr>
              <a:t>Skipstjórnarskólinn</a:t>
            </a:r>
            <a:endParaRPr lang="is-IS" b="1" i="0" dirty="0"/>
          </a:p>
        </p:txBody>
      </p:sp>
      <p:sp>
        <p:nvSpPr>
          <p:cNvPr id="41" name="Rounded Rectangle 40"/>
          <p:cNvSpPr/>
          <p:nvPr/>
        </p:nvSpPr>
        <p:spPr>
          <a:xfrm>
            <a:off x="7164288" y="5373216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Skipstjórn - námsstig D</a:t>
            </a:r>
            <a:endParaRPr lang="is-IS" sz="1600" dirty="0"/>
          </a:p>
        </p:txBody>
      </p:sp>
      <p:sp>
        <p:nvSpPr>
          <p:cNvPr id="42" name="Rounded Rectangle 41"/>
          <p:cNvSpPr/>
          <p:nvPr/>
        </p:nvSpPr>
        <p:spPr>
          <a:xfrm>
            <a:off x="7164288" y="436510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5"/>
              </a:rPr>
              <a:t>Skipstjórn - námsstig C</a:t>
            </a:r>
            <a:endParaRPr lang="is-IS" sz="1600" dirty="0"/>
          </a:p>
        </p:txBody>
      </p:sp>
      <p:sp>
        <p:nvSpPr>
          <p:cNvPr id="43" name="Rounded Rectangle 42"/>
          <p:cNvSpPr/>
          <p:nvPr/>
        </p:nvSpPr>
        <p:spPr>
          <a:xfrm>
            <a:off x="7164288" y="335699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6"/>
              </a:rPr>
              <a:t>Skipstjórn - námsstig B</a:t>
            </a:r>
            <a:endParaRPr lang="is-IS" sz="1600" dirty="0"/>
          </a:p>
        </p:txBody>
      </p:sp>
      <p:sp>
        <p:nvSpPr>
          <p:cNvPr id="44" name="Rounded Rectangle 43"/>
          <p:cNvSpPr/>
          <p:nvPr/>
        </p:nvSpPr>
        <p:spPr>
          <a:xfrm>
            <a:off x="7164288" y="234888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7"/>
              </a:rPr>
              <a:t>Skipstjórn - námsstig A</a:t>
            </a:r>
            <a:endParaRPr lang="is-IS" sz="16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732240" y="2204864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27809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32240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732240" y="47971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732240" y="58052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944" y="1124744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8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Tækniskólinn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00042"/>
            <a:ext cx="234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1115616" y="1268760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Tæknimenntaskólinn</a:t>
            </a:r>
            <a:endParaRPr lang="is-IS" b="1" i="0" dirty="0"/>
          </a:p>
        </p:txBody>
      </p:sp>
      <p:sp>
        <p:nvSpPr>
          <p:cNvPr id="8" name="Rounded Rectangle 7"/>
          <p:cNvSpPr/>
          <p:nvPr/>
        </p:nvSpPr>
        <p:spPr>
          <a:xfrm>
            <a:off x="1835696" y="220486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Náttúrufræði</a:t>
            </a:r>
          </a:p>
          <a:p>
            <a:pPr algn="ctr"/>
            <a:r>
              <a:rPr lang="is-IS" sz="1600" dirty="0" smtClean="0">
                <a:hlinkClick r:id="rId6"/>
              </a:rPr>
              <a:t>stúdent - flugtækni</a:t>
            </a:r>
            <a:endParaRPr lang="is-I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835696" y="314096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Náttúrufræði</a:t>
            </a:r>
          </a:p>
          <a:p>
            <a:pPr algn="ctr"/>
            <a:r>
              <a:rPr lang="is-IS" sz="1600" dirty="0" smtClean="0">
                <a:hlinkClick r:id="rId7"/>
              </a:rPr>
              <a:t>stúdent - raftækni</a:t>
            </a:r>
            <a:endParaRPr lang="is-I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835696" y="5013176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Náttúrufræði stúdent - véltækni</a:t>
            </a:r>
            <a:endParaRPr lang="is-I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1835696" y="407707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Náttúrufræði</a:t>
            </a:r>
          </a:p>
          <a:p>
            <a:pPr algn="ctr"/>
            <a:r>
              <a:rPr lang="is-IS" sz="1600" dirty="0" smtClean="0">
                <a:hlinkClick r:id="rId9"/>
              </a:rPr>
              <a:t>stúdent - skipstækni</a:t>
            </a:r>
            <a:endParaRPr lang="is-IS" sz="1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03648" y="2060848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03648" y="25649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03648" y="35010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03648" y="45091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03648" y="53732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364088" y="1196752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0"/>
              </a:rPr>
              <a:t>Véltækniskólinn</a:t>
            </a:r>
            <a:endParaRPr lang="is-IS" b="1" i="0" dirty="0"/>
          </a:p>
        </p:txBody>
      </p:sp>
      <p:sp>
        <p:nvSpPr>
          <p:cNvPr id="23" name="Rounded Rectangle 22"/>
          <p:cNvSpPr/>
          <p:nvPr/>
        </p:nvSpPr>
        <p:spPr>
          <a:xfrm>
            <a:off x="6084168" y="206084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Grunndeild málmiðna</a:t>
            </a:r>
            <a:endParaRPr lang="is-IS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6084168" y="299695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Vélstjórn A </a:t>
            </a:r>
            <a:endParaRPr lang="is-I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084168" y="3933056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3"/>
              </a:rPr>
              <a:t>Vélstjórn B </a:t>
            </a:r>
            <a:endParaRPr lang="is-I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6084168" y="4869160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Vélstjórn C</a:t>
            </a:r>
            <a:endParaRPr lang="is-IS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6084168" y="5849888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5"/>
              </a:rPr>
              <a:t>Vélstjórn D</a:t>
            </a:r>
            <a:endParaRPr lang="is-I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652120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52120" y="24928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52120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652120" y="43651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52120" y="5301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52120" y="62373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1547664" y="5949280"/>
            <a:ext cx="2232248" cy="720080"/>
          </a:xfrm>
          <a:prstGeom prst="roundRect">
            <a:avLst>
              <a:gd name="adj" fmla="val 23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i="0" dirty="0" smtClean="0">
                <a:hlinkClick r:id="rId16"/>
              </a:rPr>
              <a:t>Stúdentspróf af list- og starfsnámsbrautum </a:t>
            </a:r>
            <a:endParaRPr lang="is-IS" sz="1600" b="1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6228184" y="836712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7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Tækniskólinn</a:t>
            </a:r>
            <a:endParaRPr lang="en-US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00042"/>
            <a:ext cx="2343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3203848" y="1196752"/>
            <a:ext cx="24482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Upplýsingatækni</a:t>
            </a:r>
          </a:p>
          <a:p>
            <a:pPr algn="ctr"/>
            <a:r>
              <a:rPr lang="is-IS" b="1" i="0" dirty="0" smtClean="0">
                <a:hlinkClick r:id="rId5"/>
              </a:rPr>
              <a:t>skólinn</a:t>
            </a:r>
            <a:endParaRPr lang="is-IS" b="1" i="0" dirty="0"/>
          </a:p>
        </p:txBody>
      </p:sp>
      <p:sp>
        <p:nvSpPr>
          <p:cNvPr id="19" name="Rounded Rectangle 18"/>
          <p:cNvSpPr/>
          <p:nvPr/>
        </p:nvSpPr>
        <p:spPr>
          <a:xfrm>
            <a:off x="755576" y="2276872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6"/>
              </a:rPr>
              <a:t>Grunnnám upplýsinga- og fjölmiðla</a:t>
            </a:r>
          </a:p>
          <a:p>
            <a:pPr algn="ctr"/>
            <a:r>
              <a:rPr lang="is-IS" sz="1500" dirty="0" smtClean="0">
                <a:hlinkClick r:id="rId6"/>
              </a:rPr>
              <a:t>greina</a:t>
            </a:r>
            <a:endParaRPr lang="is-IS" sz="1500" dirty="0"/>
          </a:p>
        </p:txBody>
      </p:sp>
      <p:sp>
        <p:nvSpPr>
          <p:cNvPr id="21" name="Rounded Rectangle 20"/>
          <p:cNvSpPr/>
          <p:nvPr/>
        </p:nvSpPr>
        <p:spPr>
          <a:xfrm>
            <a:off x="1475656" y="321297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Bókband</a:t>
            </a:r>
            <a:endParaRPr lang="is-IS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1475656" y="4005064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Grafísk miðlun</a:t>
            </a:r>
            <a:endParaRPr lang="is-IS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1475656" y="4797152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Ljósmyndun</a:t>
            </a:r>
            <a:endParaRPr lang="is-I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1475656" y="558924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0"/>
              </a:rPr>
              <a:t>Prentun</a:t>
            </a:r>
            <a:endParaRPr lang="is-IS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5940152" y="2276872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1"/>
              </a:rPr>
              <a:t>Tölvubraut</a:t>
            </a:r>
            <a:endParaRPr lang="is-IS" sz="1500" dirty="0"/>
          </a:p>
        </p:txBody>
      </p:sp>
      <p:sp>
        <p:nvSpPr>
          <p:cNvPr id="28" name="Rounded Rectangle 27"/>
          <p:cNvSpPr/>
          <p:nvPr/>
        </p:nvSpPr>
        <p:spPr>
          <a:xfrm>
            <a:off x="6876256" y="4005064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Netkerfi</a:t>
            </a:r>
            <a:endParaRPr lang="is-I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6876256" y="321297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1"/>
              </a:rPr>
              <a:t>Vefforritun og gagnasafnsfræði</a:t>
            </a:r>
            <a:endParaRPr lang="is-IS" sz="1500" dirty="0"/>
          </a:p>
        </p:txBody>
      </p:sp>
      <p:sp>
        <p:nvSpPr>
          <p:cNvPr id="30" name="Rounded Rectangle 29"/>
          <p:cNvSpPr/>
          <p:nvPr/>
        </p:nvSpPr>
        <p:spPr>
          <a:xfrm>
            <a:off x="6876256" y="486916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Forritun</a:t>
            </a:r>
            <a:endParaRPr lang="is-IS" sz="16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971600" y="3140968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71600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71600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71600" y="50851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971600" y="59492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372200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372200" y="51571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72200" y="3140968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2"/>
          </p:cNvCxnSpPr>
          <p:nvPr/>
        </p:nvCxnSpPr>
        <p:spPr>
          <a:xfrm flipH="1">
            <a:off x="2915816" y="1988840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2"/>
          </p:cNvCxnSpPr>
          <p:nvPr/>
        </p:nvCxnSpPr>
        <p:spPr>
          <a:xfrm>
            <a:off x="4427984" y="1988840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56176" y="980728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2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s-IS" sz="4000" b="1" dirty="0" smtClean="0"/>
              <a:t>Almennt menntaskólanám</a:t>
            </a:r>
            <a:br>
              <a:rPr lang="is-IS" sz="4000" b="1" dirty="0" smtClean="0"/>
            </a:br>
            <a:r>
              <a:rPr lang="is-IS" sz="4000" b="1" dirty="0" smtClean="0"/>
              <a:t>-bekkjakerfi-</a:t>
            </a:r>
            <a:endParaRPr lang="en-US" sz="40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is-IS" sz="3600" dirty="0" smtClean="0">
                <a:latin typeface="Comic Sans MS" pitchFamily="66" charset="0"/>
              </a:rPr>
              <a:t> </a:t>
            </a:r>
            <a:r>
              <a:rPr lang="is-IS" dirty="0" smtClean="0">
                <a:latin typeface="+mj-lt"/>
              </a:rPr>
              <a:t>Menntaskólinn í Reykjavík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</a:rPr>
              <a:t>  </a:t>
            </a:r>
            <a:r>
              <a:rPr lang="is-IS" dirty="0" smtClean="0"/>
              <a:t>Menntaskólinn við Sund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</a:rPr>
              <a:t>  Kvennaskólinn í Reykjavík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/>
              <a:t> </a:t>
            </a:r>
            <a:r>
              <a:rPr lang="is-IS" dirty="0" smtClean="0">
                <a:latin typeface="+mj-lt"/>
              </a:rPr>
              <a:t> Verslunarskóli Íslands **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is-IS" dirty="0" smtClean="0">
                <a:latin typeface="+mj-lt"/>
              </a:rPr>
              <a:t>** </a:t>
            </a:r>
            <a:r>
              <a:rPr lang="is-IS" sz="2400" dirty="0" smtClean="0">
                <a:latin typeface="+mj-lt"/>
              </a:rPr>
              <a:t>Bekkjaskóli með áfangasniði</a:t>
            </a:r>
            <a:endParaRPr lang="is-I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15250" cy="777875"/>
          </a:xfrm>
        </p:spPr>
        <p:txBody>
          <a:bodyPr/>
          <a:lstStyle/>
          <a:p>
            <a:r>
              <a:rPr lang="is-IS" dirty="0" err="1" smtClean="0">
                <a:hlinkClick r:id="rId2"/>
              </a:rPr>
              <a:t>Verzlunarskóli</a:t>
            </a:r>
            <a:r>
              <a:rPr lang="is-IS" dirty="0" smtClean="0">
                <a:hlinkClick r:id="rId2"/>
              </a:rPr>
              <a:t> Íslands </a:t>
            </a:r>
            <a:r>
              <a:rPr lang="is-IS" dirty="0" smtClean="0"/>
              <a:t>- </a:t>
            </a:r>
            <a:r>
              <a:rPr lang="is-IS" sz="1800" dirty="0" smtClean="0">
                <a:hlinkClick r:id="rId3"/>
              </a:rPr>
              <a:t>kynning</a:t>
            </a:r>
            <a:endParaRPr lang="is-IS" sz="1800" dirty="0"/>
          </a:p>
        </p:txBody>
      </p:sp>
      <p:pic>
        <p:nvPicPr>
          <p:cNvPr id="42033" name="Picture 49" descr="merk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88913"/>
            <a:ext cx="1033462" cy="1584325"/>
          </a:xfrm>
          <a:prstGeom prst="rect">
            <a:avLst/>
          </a:prstGeom>
          <a:noFill/>
        </p:spPr>
      </p:pic>
      <p:graphicFrame>
        <p:nvGraphicFramePr>
          <p:cNvPr id="16" name="Diagram 15"/>
          <p:cNvGraphicFramePr/>
          <p:nvPr/>
        </p:nvGraphicFramePr>
        <p:xfrm>
          <a:off x="1547664" y="5157192"/>
          <a:ext cx="561662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3203848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i="0" dirty="0" smtClean="0">
                <a:hlinkClick r:id="rId11"/>
              </a:rPr>
              <a:t>Námsbrautir</a:t>
            </a:r>
            <a:endParaRPr lang="is-IS" sz="2400" b="1" i="0" dirty="0"/>
          </a:p>
        </p:txBody>
      </p:sp>
      <p:sp>
        <p:nvSpPr>
          <p:cNvPr id="17" name="Rounded Rectangle 16"/>
          <p:cNvSpPr/>
          <p:nvPr/>
        </p:nvSpPr>
        <p:spPr>
          <a:xfrm>
            <a:off x="899592" y="256490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2"/>
              </a:rPr>
              <a:t>Félagsfræði</a:t>
            </a:r>
          </a:p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2"/>
              </a:rPr>
              <a:t>braut</a:t>
            </a:r>
            <a:endParaRPr lang="is-IS" sz="1600" i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63888" y="256490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i="0" dirty="0" smtClean="0">
              <a:solidFill>
                <a:schemeClr val="tx1"/>
              </a:solidFill>
              <a:latin typeface="Arial" charset="0"/>
              <a:hlinkClick r:id="rId13"/>
            </a:endParaRPr>
          </a:p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3"/>
              </a:rPr>
              <a:t>Náttúrufræði</a:t>
            </a:r>
          </a:p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3"/>
              </a:rPr>
              <a:t>braut</a:t>
            </a:r>
            <a:endParaRPr lang="is-IS" sz="1600" i="0" dirty="0" smtClean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600" i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59832" y="386104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3"/>
              </a:rPr>
              <a:t>Eðlisfræði</a:t>
            </a: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3"/>
              </a:rPr>
              <a:t>svið</a:t>
            </a:r>
            <a:endParaRPr lang="is-I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4499992" y="386104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3"/>
              </a:rPr>
              <a:t>Líffræði</a:t>
            </a: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3"/>
              </a:rPr>
              <a:t>svið</a:t>
            </a:r>
            <a:endParaRPr lang="is-I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444208" y="256490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4"/>
              </a:rPr>
              <a:t>Viðskipta</a:t>
            </a:r>
          </a:p>
          <a:p>
            <a:pPr lvl="0" algn="ctr"/>
            <a:r>
              <a:rPr lang="is-IS" sz="1600" i="0" dirty="0" smtClean="0">
                <a:solidFill>
                  <a:schemeClr val="tx1"/>
                </a:solidFill>
                <a:latin typeface="Arial" charset="0"/>
                <a:hlinkClick r:id="rId14"/>
              </a:rPr>
              <a:t>braut</a:t>
            </a:r>
            <a:endParaRPr lang="is-IS" sz="1600" i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12160" y="386104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4"/>
              </a:rPr>
              <a:t>Hagfræði</a:t>
            </a: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4"/>
              </a:rPr>
              <a:t>svið</a:t>
            </a:r>
            <a:endParaRPr lang="is-I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380312" y="386104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 smtClean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4"/>
              </a:rPr>
              <a:t>Viðskipta</a:t>
            </a:r>
          </a:p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4"/>
              </a:rPr>
              <a:t>svið</a:t>
            </a:r>
            <a:endParaRPr lang="is-IS" sz="1400" dirty="0" smtClean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 smtClean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6" name="Straight Arrow Connector 25"/>
          <p:cNvCxnSpPr>
            <a:stCxn id="15" idx="2"/>
          </p:cNvCxnSpPr>
          <p:nvPr/>
        </p:nvCxnSpPr>
        <p:spPr>
          <a:xfrm flipH="1">
            <a:off x="2411760" y="2060848"/>
            <a:ext cx="19082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2"/>
          </p:cNvCxnSpPr>
          <p:nvPr/>
        </p:nvCxnSpPr>
        <p:spPr>
          <a:xfrm>
            <a:off x="4319972" y="206084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</p:cNvCxnSpPr>
          <p:nvPr/>
        </p:nvCxnSpPr>
        <p:spPr>
          <a:xfrm>
            <a:off x="4319972" y="2060848"/>
            <a:ext cx="21962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2"/>
          </p:cNvCxnSpPr>
          <p:nvPr/>
        </p:nvCxnSpPr>
        <p:spPr>
          <a:xfrm flipH="1">
            <a:off x="3707904" y="3429000"/>
            <a:ext cx="6120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2"/>
          </p:cNvCxnSpPr>
          <p:nvPr/>
        </p:nvCxnSpPr>
        <p:spPr>
          <a:xfrm>
            <a:off x="4319972" y="3429000"/>
            <a:ext cx="6120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2" idx="2"/>
          </p:cNvCxnSpPr>
          <p:nvPr/>
        </p:nvCxnSpPr>
        <p:spPr>
          <a:xfrm flipH="1">
            <a:off x="6660232" y="3429000"/>
            <a:ext cx="5400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2"/>
          </p:cNvCxnSpPr>
          <p:nvPr/>
        </p:nvCxnSpPr>
        <p:spPr>
          <a:xfrm>
            <a:off x="7200292" y="3429000"/>
            <a:ext cx="6120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47864" y="90872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5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b="1" dirty="0" smtClean="0"/>
              <a:t>Reykjanes</a:t>
            </a:r>
            <a:endParaRPr lang="is-I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Suðurnesja</a:t>
            </a:r>
            <a:endParaRPr lang="is-IS" dirty="0"/>
          </a:p>
        </p:txBody>
      </p:sp>
      <p:pic>
        <p:nvPicPr>
          <p:cNvPr id="4" name="Content Placeholder 3" descr="F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523875" cy="981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00192" y="1196752"/>
            <a:ext cx="19784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100" dirty="0" smtClean="0">
                <a:hlinkClick r:id="rId4"/>
              </a:rPr>
              <a:t>Inntökuskilyrði á námsbrautir</a:t>
            </a:r>
            <a:endParaRPr lang="is-IS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3059832" y="1196752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5"/>
              </a:rPr>
              <a:t>Námsbrautir</a:t>
            </a:r>
            <a:endParaRPr lang="is-IS" sz="3200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2987824" y="1988840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i="0" dirty="0" smtClean="0">
                <a:hlinkClick r:id="rId5"/>
              </a:rPr>
              <a:t>Bóknám</a:t>
            </a:r>
            <a:endParaRPr lang="is-IS" sz="3200" i="0" dirty="0"/>
          </a:p>
        </p:txBody>
      </p:sp>
      <p:sp>
        <p:nvSpPr>
          <p:cNvPr id="8" name="Rounded Rectangle 7"/>
          <p:cNvSpPr/>
          <p:nvPr/>
        </p:nvSpPr>
        <p:spPr>
          <a:xfrm>
            <a:off x="4572000" y="2852936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Félagsfræðibraut</a:t>
            </a:r>
            <a:endParaRPr lang="is-IS" dirty="0"/>
          </a:p>
        </p:txBody>
      </p:sp>
      <p:sp>
        <p:nvSpPr>
          <p:cNvPr id="9" name="Rounded Rectangle 8"/>
          <p:cNvSpPr/>
          <p:nvPr/>
        </p:nvSpPr>
        <p:spPr>
          <a:xfrm>
            <a:off x="4572000" y="378904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7"/>
              </a:rPr>
              <a:t>Málabraut</a:t>
            </a:r>
            <a:endParaRPr lang="is-I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1720" y="386104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Náttúrufræðibraut</a:t>
            </a:r>
            <a:endParaRPr lang="is-I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0" y="4725144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9"/>
              </a:rPr>
              <a:t>Viðskipta- og hagfræðibraut</a:t>
            </a:r>
            <a:endParaRPr lang="is-IS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0" y="558924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0"/>
              </a:rPr>
              <a:t>Hraðferðalína fyrir afburðanámsmenn</a:t>
            </a:r>
            <a:endParaRPr lang="is-IS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2051720" y="494116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1"/>
              </a:rPr>
              <a:t>Afreksíþróttalína</a:t>
            </a:r>
            <a:endParaRPr lang="is-IS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2051720" y="2852936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Almenn braut</a:t>
            </a:r>
            <a:endParaRPr lang="is-IS" dirty="0"/>
          </a:p>
        </p:txBody>
      </p:sp>
      <p:sp>
        <p:nvSpPr>
          <p:cNvPr id="23" name="Rounded Rectangle 22"/>
          <p:cNvSpPr/>
          <p:nvPr/>
        </p:nvSpPr>
        <p:spPr>
          <a:xfrm>
            <a:off x="107504" y="2420888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Almenn braut - verknámslína</a:t>
            </a:r>
            <a:endParaRPr lang="is-IS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107504" y="1916832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Almenn braut - bóknámslína</a:t>
            </a:r>
            <a:endParaRPr lang="is-I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107504" y="2924944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Almenn braut - listnámslína</a:t>
            </a:r>
            <a:endParaRPr lang="is-I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107504" y="3429000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8"/>
              </a:rPr>
              <a:t>Almenn braut – </a:t>
            </a:r>
            <a:r>
              <a:rPr lang="is-IS" sz="1200" dirty="0" err="1" smtClean="0">
                <a:hlinkClick r:id="rId8"/>
              </a:rPr>
              <a:t>íþr</a:t>
            </a:r>
            <a:r>
              <a:rPr lang="is-IS" sz="1200" dirty="0" smtClean="0">
                <a:hlinkClick r:id="rId8"/>
              </a:rPr>
              <a:t>. - og heilbrigðislína</a:t>
            </a:r>
            <a:endParaRPr lang="is-I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107504" y="3933056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Almenn braut/fornám</a:t>
            </a:r>
            <a:endParaRPr lang="is-IS" sz="1600" dirty="0"/>
          </a:p>
        </p:txBody>
      </p: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 flipV="1">
            <a:off x="1619672" y="2204864"/>
            <a:ext cx="432048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1"/>
          </p:cNvCxnSpPr>
          <p:nvPr/>
        </p:nvCxnSpPr>
        <p:spPr>
          <a:xfrm flipH="1" flipV="1">
            <a:off x="1619672" y="2636912"/>
            <a:ext cx="432048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1"/>
          </p:cNvCxnSpPr>
          <p:nvPr/>
        </p:nvCxnSpPr>
        <p:spPr>
          <a:xfrm flipH="1" flipV="1">
            <a:off x="1619672" y="3140968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1"/>
          </p:cNvCxnSpPr>
          <p:nvPr/>
        </p:nvCxnSpPr>
        <p:spPr>
          <a:xfrm flipH="1">
            <a:off x="1619672" y="3176972"/>
            <a:ext cx="432048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1"/>
          </p:cNvCxnSpPr>
          <p:nvPr/>
        </p:nvCxnSpPr>
        <p:spPr>
          <a:xfrm flipH="1">
            <a:off x="1619672" y="3176972"/>
            <a:ext cx="432048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2"/>
          </p:cNvCxnSpPr>
          <p:nvPr/>
        </p:nvCxnSpPr>
        <p:spPr>
          <a:xfrm>
            <a:off x="4211960" y="270892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27984" y="270892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1" idx="3"/>
          </p:cNvCxnSpPr>
          <p:nvPr/>
        </p:nvCxnSpPr>
        <p:spPr>
          <a:xfrm flipH="1">
            <a:off x="4067944" y="3140968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067944" y="4149080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67944" y="5301208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8" idx="1"/>
          </p:cNvCxnSpPr>
          <p:nvPr/>
        </p:nvCxnSpPr>
        <p:spPr>
          <a:xfrm>
            <a:off x="4427984" y="3140968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427984" y="4149080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27984" y="5013176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27984" y="5877272"/>
            <a:ext cx="14401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Suðurnesja</a:t>
            </a:r>
            <a:endParaRPr lang="is-IS" dirty="0"/>
          </a:p>
        </p:txBody>
      </p:sp>
      <p:pic>
        <p:nvPicPr>
          <p:cNvPr id="4" name="Content Placeholder 3" descr="FS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523875" cy="981075"/>
          </a:xfrm>
        </p:spPr>
      </p:pic>
      <p:sp>
        <p:nvSpPr>
          <p:cNvPr id="5" name="Rounded Rectangle 4"/>
          <p:cNvSpPr/>
          <p:nvPr/>
        </p:nvSpPr>
        <p:spPr>
          <a:xfrm>
            <a:off x="3059832" y="1988840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i="0" dirty="0" smtClean="0">
                <a:hlinkClick r:id="rId4"/>
              </a:rPr>
              <a:t>Starfsnám</a:t>
            </a:r>
            <a:endParaRPr lang="is-IS" sz="3200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043608" y="278092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Ferðaþjónustubraut 1. stig</a:t>
            </a:r>
            <a:endParaRPr lang="is-IS" dirty="0"/>
          </a:p>
        </p:txBody>
      </p:sp>
      <p:sp>
        <p:nvSpPr>
          <p:cNvPr id="7" name="Rounded Rectangle 6"/>
          <p:cNvSpPr/>
          <p:nvPr/>
        </p:nvSpPr>
        <p:spPr>
          <a:xfrm>
            <a:off x="1043608" y="4077072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Heilbrigðis- og félagsþjónustubraut</a:t>
            </a:r>
            <a:endParaRPr lang="is-IS" dirty="0"/>
          </a:p>
        </p:txBody>
      </p:sp>
      <p:sp>
        <p:nvSpPr>
          <p:cNvPr id="8" name="Rounded Rectangle 7"/>
          <p:cNvSpPr/>
          <p:nvPr/>
        </p:nvSpPr>
        <p:spPr>
          <a:xfrm>
            <a:off x="1043608" y="4725144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7"/>
              </a:rPr>
              <a:t>Íþróttabraut</a:t>
            </a:r>
            <a:endParaRPr lang="is-IS" dirty="0"/>
          </a:p>
        </p:txBody>
      </p:sp>
      <p:sp>
        <p:nvSpPr>
          <p:cNvPr id="11" name="Rounded Rectangle 10"/>
          <p:cNvSpPr/>
          <p:nvPr/>
        </p:nvSpPr>
        <p:spPr>
          <a:xfrm>
            <a:off x="1043608" y="5373216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Íþróttabraut til stúdentsprófs</a:t>
            </a:r>
            <a:endParaRPr lang="is-IS" dirty="0"/>
          </a:p>
        </p:txBody>
      </p:sp>
      <p:sp>
        <p:nvSpPr>
          <p:cNvPr id="17" name="Rounded Rectangle 16"/>
          <p:cNvSpPr/>
          <p:nvPr/>
        </p:nvSpPr>
        <p:spPr>
          <a:xfrm>
            <a:off x="1043608" y="3429000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9"/>
              </a:rPr>
              <a:t>Ferðaþjónustubraut 2. stig</a:t>
            </a:r>
            <a:endParaRPr lang="is-IS" dirty="0"/>
          </a:p>
        </p:txBody>
      </p:sp>
      <p:sp>
        <p:nvSpPr>
          <p:cNvPr id="18" name="Rounded Rectangle 17"/>
          <p:cNvSpPr/>
          <p:nvPr/>
        </p:nvSpPr>
        <p:spPr>
          <a:xfrm>
            <a:off x="5220072" y="422108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0"/>
              </a:rPr>
              <a:t>Tölvufræðibraut</a:t>
            </a:r>
            <a:endParaRPr lang="is-IS" dirty="0"/>
          </a:p>
        </p:txBody>
      </p:sp>
      <p:sp>
        <p:nvSpPr>
          <p:cNvPr id="19" name="Rounded Rectangle 18"/>
          <p:cNvSpPr/>
          <p:nvPr/>
        </p:nvSpPr>
        <p:spPr>
          <a:xfrm>
            <a:off x="5220072" y="350100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1"/>
              </a:rPr>
              <a:t>Sjúkraliðabraut</a:t>
            </a:r>
            <a:endParaRPr lang="is-IS" dirty="0"/>
          </a:p>
        </p:txBody>
      </p:sp>
      <p:sp>
        <p:nvSpPr>
          <p:cNvPr id="20" name="Rounded Rectangle 19"/>
          <p:cNvSpPr/>
          <p:nvPr/>
        </p:nvSpPr>
        <p:spPr>
          <a:xfrm>
            <a:off x="5220072" y="278092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2"/>
              </a:rPr>
              <a:t>Löggæslu- og björgunarbraut</a:t>
            </a:r>
            <a:endParaRPr lang="is-IS" dirty="0"/>
          </a:p>
        </p:txBody>
      </p:sp>
      <p:sp>
        <p:nvSpPr>
          <p:cNvPr id="21" name="Rounded Rectangle 20"/>
          <p:cNvSpPr/>
          <p:nvPr/>
        </p:nvSpPr>
        <p:spPr>
          <a:xfrm>
            <a:off x="1043608" y="602128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3"/>
              </a:rPr>
              <a:t>Listnámsbraut</a:t>
            </a:r>
            <a:endParaRPr lang="is-IS" dirty="0"/>
          </a:p>
        </p:txBody>
      </p:sp>
      <p:sp>
        <p:nvSpPr>
          <p:cNvPr id="22" name="Rounded Rectangle 21"/>
          <p:cNvSpPr/>
          <p:nvPr/>
        </p:nvSpPr>
        <p:spPr>
          <a:xfrm>
            <a:off x="5220072" y="5733256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dirty="0" smtClean="0">
                <a:hlinkClick r:id="rId14"/>
              </a:rPr>
              <a:t>Verslunar- og þjónustubraut</a:t>
            </a:r>
            <a:endParaRPr lang="is-I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5220072" y="494116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dirty="0" smtClean="0">
                <a:hlinkClick r:id="rId15"/>
              </a:rPr>
              <a:t>Tölvuþjónustubraut</a:t>
            </a:r>
            <a:endParaRPr lang="is-IS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491880" y="270892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3204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203848" y="3068960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203848" y="3645024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32040" y="3068960"/>
            <a:ext cx="279648" cy="63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203848" y="6237312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203848" y="5589240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203848" y="4941168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203848" y="4293096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32040" y="5157192"/>
            <a:ext cx="279648" cy="63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32040" y="4437112"/>
            <a:ext cx="279648" cy="63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932040" y="3717032"/>
            <a:ext cx="279648" cy="63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932040" y="5949280"/>
            <a:ext cx="279648" cy="63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3059832" y="1196752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4"/>
              </a:rPr>
              <a:t>Námsbrautir</a:t>
            </a:r>
            <a:endParaRPr lang="is-IS" sz="32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Suðurnesja</a:t>
            </a:r>
            <a:endParaRPr lang="is-IS" dirty="0"/>
          </a:p>
        </p:txBody>
      </p:sp>
      <p:pic>
        <p:nvPicPr>
          <p:cNvPr id="3" name="Content Placeholder 3" descr="F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523875" cy="981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16216" y="1196752"/>
            <a:ext cx="18101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000" dirty="0" smtClean="0">
                <a:hlinkClick r:id="rId4"/>
              </a:rPr>
              <a:t>Inntökuskilyrði á námsbrautir</a:t>
            </a:r>
            <a:endParaRPr lang="is-IS" sz="1000" dirty="0"/>
          </a:p>
        </p:txBody>
      </p:sp>
      <p:sp>
        <p:nvSpPr>
          <p:cNvPr id="5" name="Rounded Rectangle 4"/>
          <p:cNvSpPr/>
          <p:nvPr/>
        </p:nvSpPr>
        <p:spPr>
          <a:xfrm>
            <a:off x="2699792" y="1268760"/>
            <a:ext cx="33843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600" b="1" i="0" dirty="0" smtClean="0">
                <a:hlinkClick r:id="rId5"/>
              </a:rPr>
              <a:t>Verknám</a:t>
            </a:r>
            <a:endParaRPr lang="is-IS" sz="36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835696" y="4293096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Grunnnám málm- og véltæknigreina</a:t>
            </a:r>
            <a:endParaRPr lang="is-I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3528" y="2420888"/>
            <a:ext cx="1296144" cy="603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7"/>
              </a:rPr>
              <a:t>Húsasmíðabraut</a:t>
            </a:r>
            <a:endParaRPr lang="is-IS" dirty="0"/>
          </a:p>
        </p:txBody>
      </p:sp>
      <p:sp>
        <p:nvSpPr>
          <p:cNvPr id="12" name="Content Placeholder 41"/>
          <p:cNvSpPr txBox="1">
            <a:spLocks/>
          </p:cNvSpPr>
          <p:nvPr/>
        </p:nvSpPr>
        <p:spPr>
          <a:xfrm>
            <a:off x="4860032" y="2348880"/>
            <a:ext cx="1944216" cy="791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s-I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Hársnyrti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s-I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iðn</a:t>
            </a:r>
            <a:endParaRPr kumimoji="0" lang="is-I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60032" y="3284984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9"/>
              </a:rPr>
              <a:t>Iðnbraut</a:t>
            </a:r>
            <a:endParaRPr lang="is-IS" dirty="0"/>
          </a:p>
        </p:txBody>
      </p:sp>
      <p:sp>
        <p:nvSpPr>
          <p:cNvPr id="21" name="Rounded Rectangle 20"/>
          <p:cNvSpPr/>
          <p:nvPr/>
        </p:nvSpPr>
        <p:spPr>
          <a:xfrm>
            <a:off x="323528" y="3356901"/>
            <a:ext cx="1296144" cy="603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Grunnnám málmiðn</a:t>
            </a:r>
          </a:p>
          <a:p>
            <a:pPr algn="ctr"/>
            <a:r>
              <a:rPr lang="is-IS" sz="1400" dirty="0" smtClean="0">
                <a:hlinkClick r:id="rId10"/>
              </a:rPr>
              <a:t>greina</a:t>
            </a:r>
            <a:endParaRPr lang="is-I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323528" y="4076981"/>
            <a:ext cx="1296144" cy="603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Grunnnám bíliðngreina</a:t>
            </a:r>
            <a:endParaRPr lang="is-I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323528" y="4797061"/>
            <a:ext cx="1296144" cy="548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Vélstjórnar</a:t>
            </a:r>
          </a:p>
          <a:p>
            <a:pPr algn="ctr"/>
            <a:r>
              <a:rPr lang="is-IS" sz="1600" dirty="0" smtClean="0">
                <a:hlinkClick r:id="rId11"/>
              </a:rPr>
              <a:t>nám A</a:t>
            </a:r>
            <a:endParaRPr lang="is-IS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323528" y="5661248"/>
            <a:ext cx="1296144" cy="548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Vélstjórnar</a:t>
            </a:r>
          </a:p>
          <a:p>
            <a:pPr algn="ctr"/>
            <a:r>
              <a:rPr lang="is-IS" sz="1600" dirty="0" smtClean="0">
                <a:hlinkClick r:id="rId12"/>
              </a:rPr>
              <a:t>nám B</a:t>
            </a:r>
            <a:endParaRPr lang="is-IS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7164288" y="5157192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3"/>
              </a:rPr>
              <a:t>Rafvirkjun</a:t>
            </a:r>
            <a:endParaRPr lang="is-IS" dirty="0"/>
          </a:p>
        </p:txBody>
      </p:sp>
      <p:sp>
        <p:nvSpPr>
          <p:cNvPr id="32" name="Rounded Rectangle 31"/>
          <p:cNvSpPr/>
          <p:nvPr/>
        </p:nvSpPr>
        <p:spPr>
          <a:xfrm>
            <a:off x="4860032" y="5157192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4"/>
              </a:rPr>
              <a:t>Grunnnám rafiðna</a:t>
            </a:r>
            <a:endParaRPr lang="is-IS" dirty="0"/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>
          <a:xfrm flipV="1">
            <a:off x="6804248" y="5517232"/>
            <a:ext cx="28803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860032" y="4221088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5"/>
              </a:rPr>
              <a:t>Netagerð</a:t>
            </a:r>
            <a:endParaRPr lang="is-IS" dirty="0"/>
          </a:p>
        </p:txBody>
      </p:sp>
      <p:sp>
        <p:nvSpPr>
          <p:cNvPr id="35" name="Rounded Rectangle 34"/>
          <p:cNvSpPr/>
          <p:nvPr/>
        </p:nvSpPr>
        <p:spPr>
          <a:xfrm>
            <a:off x="1835696" y="2348880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Grunnnám bygginga- og mannvirkjagreina</a:t>
            </a:r>
            <a:endParaRPr lang="is-IS" dirty="0" smtClean="0"/>
          </a:p>
        </p:txBody>
      </p:sp>
      <p:cxnSp>
        <p:nvCxnSpPr>
          <p:cNvPr id="39" name="Straight Arrow Connector 38"/>
          <p:cNvCxnSpPr>
            <a:stCxn id="35" idx="1"/>
            <a:endCxn id="7" idx="3"/>
          </p:cNvCxnSpPr>
          <p:nvPr/>
        </p:nvCxnSpPr>
        <p:spPr>
          <a:xfrm flipH="1" flipV="1">
            <a:off x="1619672" y="2722612"/>
            <a:ext cx="216024" cy="22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1"/>
          </p:cNvCxnSpPr>
          <p:nvPr/>
        </p:nvCxnSpPr>
        <p:spPr>
          <a:xfrm flipH="1" flipV="1">
            <a:off x="1619672" y="3861048"/>
            <a:ext cx="216024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1"/>
            <a:endCxn id="29" idx="3"/>
          </p:cNvCxnSpPr>
          <p:nvPr/>
        </p:nvCxnSpPr>
        <p:spPr>
          <a:xfrm flipH="1">
            <a:off x="1619672" y="4689140"/>
            <a:ext cx="216024" cy="382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1"/>
            <a:endCxn id="28" idx="3"/>
          </p:cNvCxnSpPr>
          <p:nvPr/>
        </p:nvCxnSpPr>
        <p:spPr>
          <a:xfrm flipH="1" flipV="1">
            <a:off x="1619672" y="4378705"/>
            <a:ext cx="216024" cy="310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9" idx="2"/>
          </p:cNvCxnSpPr>
          <p:nvPr/>
        </p:nvCxnSpPr>
        <p:spPr>
          <a:xfrm>
            <a:off x="971600" y="5345650"/>
            <a:ext cx="0" cy="24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067944" y="2204864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572000" y="2204864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851920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851920" y="46531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572000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572000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572000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572000" y="55172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Fisktækniskóli Íslands</a:t>
            </a:r>
            <a:endParaRPr lang="is-IS" dirty="0" smtClean="0"/>
          </a:p>
        </p:txBody>
      </p:sp>
      <p:pic>
        <p:nvPicPr>
          <p:cNvPr id="12" name="Content Placeholder 11" descr="Fiskitækn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404664"/>
            <a:ext cx="864096" cy="864096"/>
          </a:xfrm>
        </p:spPr>
      </p:pic>
      <p:sp>
        <p:nvSpPr>
          <p:cNvPr id="13" name="TextBox 12"/>
          <p:cNvSpPr txBox="1"/>
          <p:nvPr/>
        </p:nvSpPr>
        <p:spPr>
          <a:xfrm>
            <a:off x="2843808" y="170080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b="1" i="0" dirty="0" smtClean="0"/>
              <a:t>Námsleiðir</a:t>
            </a:r>
            <a:endParaRPr lang="is-IS" sz="3600" b="1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1331640" y="2708920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Fiskvinnsla</a:t>
            </a:r>
            <a:endParaRPr lang="is-IS" sz="2800" b="1" i="0" dirty="0"/>
          </a:p>
        </p:txBody>
      </p:sp>
      <p:sp>
        <p:nvSpPr>
          <p:cNvPr id="15" name="Rounded Rectangle 14"/>
          <p:cNvSpPr/>
          <p:nvPr/>
        </p:nvSpPr>
        <p:spPr>
          <a:xfrm>
            <a:off x="1331640" y="4581128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5"/>
              </a:rPr>
              <a:t>Sjómennska</a:t>
            </a:r>
            <a:endParaRPr lang="is-IS" sz="2800" b="1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5148064" y="2708920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6"/>
              </a:rPr>
              <a:t>Netagerð</a:t>
            </a:r>
            <a:endParaRPr lang="is-IS" sz="2800" b="1" i="0" dirty="0"/>
          </a:p>
        </p:txBody>
      </p:sp>
      <p:sp>
        <p:nvSpPr>
          <p:cNvPr id="17" name="Rounded Rectangle 16"/>
          <p:cNvSpPr/>
          <p:nvPr/>
        </p:nvSpPr>
        <p:spPr>
          <a:xfrm>
            <a:off x="5148064" y="4509120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7"/>
              </a:rPr>
              <a:t>Fiskeldi</a:t>
            </a:r>
            <a:endParaRPr lang="is-IS" sz="28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dirty="0" smtClean="0"/>
              <a:t>Vesturland</a:t>
            </a:r>
            <a:endParaRPr lang="is-I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Snæfellinga</a:t>
            </a:r>
            <a:endParaRPr lang="is-IS" dirty="0"/>
          </a:p>
        </p:txBody>
      </p:sp>
      <p:pic>
        <p:nvPicPr>
          <p:cNvPr id="4" name="Content Placeholder 3" descr="f snæfel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1092121" cy="792088"/>
          </a:xfrm>
        </p:spPr>
      </p:pic>
      <p:sp>
        <p:nvSpPr>
          <p:cNvPr id="5" name="Rounded Rectangle 4"/>
          <p:cNvSpPr/>
          <p:nvPr/>
        </p:nvSpPr>
        <p:spPr>
          <a:xfrm>
            <a:off x="2771800" y="2420888"/>
            <a:ext cx="30243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4"/>
              </a:rPr>
              <a:t>Námsbrautir</a:t>
            </a:r>
            <a:endParaRPr lang="is-IS" sz="32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539552" y="4149080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Almenn braut</a:t>
            </a:r>
            <a:endParaRPr lang="is-IS" sz="2400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3131840" y="4149080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Félagsfræði</a:t>
            </a:r>
          </a:p>
          <a:p>
            <a:pPr algn="ctr"/>
            <a:r>
              <a:rPr lang="is-IS" sz="2400" b="1" i="0" dirty="0" smtClean="0">
                <a:hlinkClick r:id="rId4"/>
              </a:rPr>
              <a:t>braut</a:t>
            </a:r>
            <a:endParaRPr lang="is-IS" sz="2400" b="1" i="0" dirty="0"/>
          </a:p>
        </p:txBody>
      </p:sp>
      <p:sp>
        <p:nvSpPr>
          <p:cNvPr id="8" name="Rounded Rectangle 7"/>
          <p:cNvSpPr/>
          <p:nvPr/>
        </p:nvSpPr>
        <p:spPr>
          <a:xfrm>
            <a:off x="5652120" y="4149080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Náttúrufræði braut</a:t>
            </a:r>
            <a:endParaRPr lang="is-IS" sz="2400" b="1" i="0" dirty="0"/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flipH="1">
            <a:off x="1763688" y="3356992"/>
            <a:ext cx="25202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>
            <a:off x="4283968" y="3356992"/>
            <a:ext cx="25202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4283968" y="33569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5856" y="119675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5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Vesturlands</a:t>
            </a:r>
            <a:endParaRPr lang="is-IS" dirty="0"/>
          </a:p>
        </p:txBody>
      </p:sp>
      <p:pic>
        <p:nvPicPr>
          <p:cNvPr id="4" name="Content Placeholder 3" descr="fv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990600" cy="666750"/>
          </a:xfrm>
        </p:spPr>
      </p:pic>
      <p:sp>
        <p:nvSpPr>
          <p:cNvPr id="5" name="Rounded Rectangle 4"/>
          <p:cNvSpPr/>
          <p:nvPr/>
        </p:nvSpPr>
        <p:spPr>
          <a:xfrm>
            <a:off x="323528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4"/>
              </a:rPr>
              <a:t>Almenn námsbraut</a:t>
            </a:r>
            <a:endParaRPr lang="is-IS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234888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Almenn námsbraut - undirbúningsnám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306896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Almenn námsbraut - heilbrigðisnám</a:t>
            </a:r>
            <a:endParaRPr lang="is-I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755576" y="378904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Almenn námsbraut - tækninám</a:t>
            </a:r>
            <a:endParaRPr lang="is-I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755576" y="450912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Almenn námsbraut - viðskiptanám</a:t>
            </a:r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755576" y="522920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Almenn námsbraut - fornám</a:t>
            </a:r>
            <a:endParaRPr lang="is-I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7544" y="2276872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754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7544" y="33569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7544" y="40770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7544" y="47971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7544" y="54452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211960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0"/>
              </a:rPr>
              <a:t>Starfsnám</a:t>
            </a:r>
            <a:endParaRPr lang="is-IS" b="1" i="0" dirty="0"/>
          </a:p>
        </p:txBody>
      </p:sp>
      <p:sp>
        <p:nvSpPr>
          <p:cNvPr id="24" name="Rounded Rectangle 23"/>
          <p:cNvSpPr/>
          <p:nvPr/>
        </p:nvSpPr>
        <p:spPr>
          <a:xfrm>
            <a:off x="4860032" y="234888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1"/>
              </a:rPr>
              <a:t>Sjúkraliðabraut</a:t>
            </a:r>
            <a:endParaRPr lang="is-IS" dirty="0"/>
          </a:p>
        </p:txBody>
      </p:sp>
      <p:sp>
        <p:nvSpPr>
          <p:cNvPr id="25" name="Rounded Rectangle 24"/>
          <p:cNvSpPr/>
          <p:nvPr/>
        </p:nvSpPr>
        <p:spPr>
          <a:xfrm>
            <a:off x="4860032" y="306896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2"/>
              </a:rPr>
              <a:t>Tölvufræðibraut</a:t>
            </a:r>
            <a:endParaRPr lang="is-IS" dirty="0"/>
          </a:p>
        </p:txBody>
      </p:sp>
      <p:sp>
        <p:nvSpPr>
          <p:cNvPr id="26" name="Rounded Rectangle 25"/>
          <p:cNvSpPr/>
          <p:nvPr/>
        </p:nvSpPr>
        <p:spPr>
          <a:xfrm>
            <a:off x="4860032" y="3789040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3"/>
              </a:rPr>
              <a:t>Viðskiptabraut</a:t>
            </a:r>
            <a:endParaRPr lang="is-I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427984" y="227687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27984" y="26369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27984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427984" y="40770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139952" y="465313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4"/>
              </a:rPr>
              <a:t>Listnámsbraut</a:t>
            </a:r>
            <a:endParaRPr lang="is-IS" b="1" i="0" dirty="0"/>
          </a:p>
        </p:txBody>
      </p:sp>
      <p:sp>
        <p:nvSpPr>
          <p:cNvPr id="34" name="Rounded Rectangle 33"/>
          <p:cNvSpPr/>
          <p:nvPr/>
        </p:nvSpPr>
        <p:spPr>
          <a:xfrm>
            <a:off x="4139952" y="58052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5"/>
              </a:rPr>
              <a:t>Starfsbraut</a:t>
            </a:r>
            <a:endParaRPr lang="is-IS" b="1" i="0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19675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6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Vesturlands</a:t>
            </a:r>
            <a:endParaRPr lang="is-IS" dirty="0"/>
          </a:p>
        </p:txBody>
      </p:sp>
      <p:pic>
        <p:nvPicPr>
          <p:cNvPr id="4" name="Content Placeholder 3" descr="f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990600" cy="6667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43808" y="119675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Iðn- og verknámsbrautir</a:t>
            </a:r>
            <a:endParaRPr lang="is-IS" sz="24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395536" y="213285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Málmiðngreinar</a:t>
            </a:r>
            <a:endParaRPr lang="is-IS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827584" y="306896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Grunnnám málmiðngreina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827584" y="393305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Vélstjóranám 1.stig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827584" y="4797152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Vélvirkjun</a:t>
            </a:r>
            <a:endParaRPr lang="is-I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292494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9552" y="33569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552" y="42210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9552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31840" y="213285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Rafiðngreinar</a:t>
            </a:r>
            <a:endParaRPr lang="is-IS" b="1" i="0" dirty="0"/>
          </a:p>
        </p:txBody>
      </p:sp>
      <p:sp>
        <p:nvSpPr>
          <p:cNvPr id="17" name="Rounded Rectangle 16"/>
          <p:cNvSpPr/>
          <p:nvPr/>
        </p:nvSpPr>
        <p:spPr>
          <a:xfrm>
            <a:off x="5940152" y="213285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5"/>
              </a:rPr>
              <a:t>Tréiðngreinar</a:t>
            </a:r>
            <a:endParaRPr lang="is-IS" b="1" i="0" dirty="0"/>
          </a:p>
        </p:txBody>
      </p:sp>
      <p:sp>
        <p:nvSpPr>
          <p:cNvPr id="18" name="Rounded Rectangle 17"/>
          <p:cNvSpPr/>
          <p:nvPr/>
        </p:nvSpPr>
        <p:spPr>
          <a:xfrm>
            <a:off x="3635896" y="306896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9"/>
              </a:rPr>
              <a:t>Grunnnám rafiðna</a:t>
            </a:r>
            <a:endParaRPr lang="is-IS" dirty="0"/>
          </a:p>
        </p:txBody>
      </p:sp>
      <p:sp>
        <p:nvSpPr>
          <p:cNvPr id="19" name="Rounded Rectangle 18"/>
          <p:cNvSpPr/>
          <p:nvPr/>
        </p:nvSpPr>
        <p:spPr>
          <a:xfrm>
            <a:off x="3635896" y="393305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0"/>
              </a:rPr>
              <a:t>Rafvirkjun - iðnnám á verknámsbraut</a:t>
            </a:r>
            <a:endParaRPr lang="is-IS" sz="1500" dirty="0"/>
          </a:p>
        </p:txBody>
      </p:sp>
      <p:sp>
        <p:nvSpPr>
          <p:cNvPr id="20" name="Rounded Rectangle 19"/>
          <p:cNvSpPr/>
          <p:nvPr/>
        </p:nvSpPr>
        <p:spPr>
          <a:xfrm>
            <a:off x="3635896" y="4797152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1"/>
              </a:rPr>
              <a:t>Rafvirkjun - samningsbundið iðnnám</a:t>
            </a:r>
            <a:endParaRPr lang="is-IS" sz="1500" dirty="0"/>
          </a:p>
        </p:txBody>
      </p:sp>
      <p:sp>
        <p:nvSpPr>
          <p:cNvPr id="21" name="Rounded Rectangle 20"/>
          <p:cNvSpPr/>
          <p:nvPr/>
        </p:nvSpPr>
        <p:spPr>
          <a:xfrm>
            <a:off x="6444208" y="4005064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2"/>
              </a:rPr>
              <a:t>Húsasmíði</a:t>
            </a:r>
            <a:endParaRPr lang="is-IS" dirty="0"/>
          </a:p>
        </p:txBody>
      </p:sp>
      <p:sp>
        <p:nvSpPr>
          <p:cNvPr id="22" name="Rounded Rectangle 21"/>
          <p:cNvSpPr/>
          <p:nvPr/>
        </p:nvSpPr>
        <p:spPr>
          <a:xfrm>
            <a:off x="6444208" y="31409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3"/>
              </a:rPr>
              <a:t>Grunnnám bygginga- og mannvirkjagreina</a:t>
            </a:r>
            <a:endParaRPr lang="is-IS" sz="1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347864" y="2924944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56176" y="292494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47864" y="34290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347864" y="42930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47864" y="50851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156176" y="35010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156176" y="42930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80112" y="119675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is-IS" b="1" dirty="0"/>
              <a:t/>
            </a:r>
            <a:br>
              <a:rPr lang="is-IS" b="1" dirty="0"/>
            </a:br>
            <a:r>
              <a:rPr lang="is-IS" sz="4900" b="1" dirty="0"/>
              <a:t>Skólar sem bjóða upp </a:t>
            </a:r>
            <a:r>
              <a:rPr lang="is-IS" sz="4900" b="1"/>
              <a:t>á </a:t>
            </a:r>
            <a:r>
              <a:rPr lang="is-IS" sz="4900" b="1" smtClean="0"/>
              <a:t>starfsmenntun</a:t>
            </a:r>
            <a:r>
              <a:rPr lang="is-IS" b="1" dirty="0" smtClean="0">
                <a:latin typeface="Comic Sans MS" pitchFamily="66" charset="0"/>
              </a:rPr>
              <a:t/>
            </a:r>
            <a:br>
              <a:rPr lang="is-IS" b="1" dirty="0" smtClean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>
                <a:latin typeface="Comic Sans MS" pitchFamily="66" charset="0"/>
              </a:rPr>
              <a:t> </a:t>
            </a:r>
            <a:r>
              <a:rPr lang="is-IS" sz="4000" dirty="0" smtClean="0">
                <a:latin typeface="+mj-lt"/>
              </a:rPr>
              <a:t>Borgarholtsskóli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</a:rPr>
              <a:t> Fjölbrautarskólinn í Breiðholti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</a:rPr>
              <a:t> Fjölbrautaskólinn við Ármúla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</a:rPr>
              <a:t> Iðnskólinn í Hafnarfirði</a:t>
            </a:r>
            <a:endParaRPr lang="en-US" sz="4000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</a:rPr>
              <a:t> Menntaskólinn </a:t>
            </a:r>
            <a:r>
              <a:rPr lang="is-IS" sz="4000" dirty="0">
                <a:latin typeface="+mj-lt"/>
              </a:rPr>
              <a:t>í Kópavogi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 smtClean="0">
                <a:latin typeface="+mj-lt"/>
              </a:rPr>
              <a:t>Tækniskólinn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Fjölbrautaskóli Vesturlands</a:t>
            </a:r>
            <a:endParaRPr lang="is-IS" dirty="0"/>
          </a:p>
        </p:txBody>
      </p:sp>
      <p:pic>
        <p:nvPicPr>
          <p:cNvPr id="3" name="Content Placeholder 3" descr="f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990600" cy="66675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39552" y="177281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4"/>
              </a:rPr>
              <a:t>Bóknámsbrautir til stúdentsprófs</a:t>
            </a:r>
            <a:endParaRPr lang="is-IS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043608" y="2780928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Félagsfræði</a:t>
            </a:r>
          </a:p>
          <a:p>
            <a:pPr algn="ctr"/>
            <a:r>
              <a:rPr lang="is-IS" dirty="0" smtClean="0">
                <a:hlinkClick r:id="rId5"/>
              </a:rPr>
              <a:t>braut</a:t>
            </a:r>
            <a:endParaRPr lang="is-IS" dirty="0"/>
          </a:p>
        </p:txBody>
      </p:sp>
      <p:sp>
        <p:nvSpPr>
          <p:cNvPr id="6" name="Rounded Rectangle 5"/>
          <p:cNvSpPr/>
          <p:nvPr/>
        </p:nvSpPr>
        <p:spPr>
          <a:xfrm>
            <a:off x="1043608" y="3717032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Málabraut</a:t>
            </a:r>
            <a:endParaRPr lang="is-IS" dirty="0"/>
          </a:p>
        </p:txBody>
      </p:sp>
      <p:sp>
        <p:nvSpPr>
          <p:cNvPr id="7" name="Rounded Rectangle 6"/>
          <p:cNvSpPr/>
          <p:nvPr/>
        </p:nvSpPr>
        <p:spPr>
          <a:xfrm>
            <a:off x="1043608" y="4725144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7"/>
              </a:rPr>
              <a:t>Náttúrufræði</a:t>
            </a:r>
          </a:p>
          <a:p>
            <a:pPr algn="ctr"/>
            <a:r>
              <a:rPr lang="is-IS" dirty="0" smtClean="0">
                <a:hlinkClick r:id="rId7"/>
              </a:rPr>
              <a:t>braut</a:t>
            </a:r>
            <a:endParaRPr lang="is-IS" dirty="0"/>
          </a:p>
        </p:txBody>
      </p:sp>
      <p:sp>
        <p:nvSpPr>
          <p:cNvPr id="8" name="Rounded Rectangle 7"/>
          <p:cNvSpPr/>
          <p:nvPr/>
        </p:nvSpPr>
        <p:spPr>
          <a:xfrm>
            <a:off x="4644008" y="141277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b="1" i="0" dirty="0" smtClean="0">
                <a:hlinkClick r:id="rId8"/>
              </a:rPr>
              <a:t>Viðbótarnám til </a:t>
            </a:r>
            <a:r>
              <a:rPr lang="is-IS" sz="1600" b="1" i="0" dirty="0" err="1" smtClean="0">
                <a:hlinkClick r:id="rId8"/>
              </a:rPr>
              <a:t>stúidentspróf</a:t>
            </a:r>
            <a:r>
              <a:rPr lang="is-IS" sz="1600" b="1" i="0" dirty="0" smtClean="0">
                <a:hlinkClick r:id="rId8"/>
              </a:rPr>
              <a:t> eftir tækni- eða listnám</a:t>
            </a:r>
            <a:endParaRPr lang="is-IS" sz="1600" b="1" i="0" dirty="0"/>
          </a:p>
        </p:txBody>
      </p:sp>
      <p:sp>
        <p:nvSpPr>
          <p:cNvPr id="9" name="Rounded Rectangle 8"/>
          <p:cNvSpPr/>
          <p:nvPr/>
        </p:nvSpPr>
        <p:spPr>
          <a:xfrm>
            <a:off x="5148064" y="2420888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Tæknistúdentspróf eftir 3-4 ára starfsnám</a:t>
            </a:r>
            <a:endParaRPr lang="is-I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5148064" y="3356992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Viðbót til stúdentsprófs eftir 3-4 ára starfsnám</a:t>
            </a:r>
            <a:endParaRPr lang="is-I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5148064" y="4293096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Viðbót til stúdentsprófs eftir 2-3 ára starfsnám</a:t>
            </a:r>
            <a:endParaRPr lang="is-I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5148064" y="5229200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Nám til stúdentsprófs eftir styttra en 2 ára starfsnám</a:t>
            </a:r>
            <a:endParaRPr lang="is-I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55576" y="2564904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60032" y="2204864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1"/>
          </p:cNvCxnSpPr>
          <p:nvPr/>
        </p:nvCxnSpPr>
        <p:spPr>
          <a:xfrm>
            <a:off x="755576" y="3140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5576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5576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60032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60032" y="3717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60032" y="47251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60032" y="55892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3848" y="119675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0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Landbúnaðarháskóli Íslands</a:t>
            </a:r>
            <a:r>
              <a:rPr lang="is-IS" dirty="0" smtClean="0"/>
              <a:t>*</a:t>
            </a:r>
            <a:endParaRPr lang="is-IS" dirty="0"/>
          </a:p>
        </p:txBody>
      </p:sp>
      <p:pic>
        <p:nvPicPr>
          <p:cNvPr id="3" name="Picture 2" descr="lb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1228106" cy="13304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*</a:t>
            </a:r>
            <a:r>
              <a:rPr lang="is-IS" sz="1600" dirty="0" smtClean="0"/>
              <a:t>Nemendur þurfa að hafa lokið 2-4 önnum í framhaldsskóla til að geta hafið nám</a:t>
            </a:r>
            <a:endParaRPr lang="is-I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77281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i="0" dirty="0" smtClean="0">
                <a:hlinkClick r:id="rId4"/>
              </a:rPr>
              <a:t>Bændaskólinn</a:t>
            </a:r>
            <a:endParaRPr lang="is-IS" sz="20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403648" y="2996952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4"/>
              </a:rPr>
              <a:t>Búfræði</a:t>
            </a:r>
            <a:endParaRPr lang="is-IS" dirty="0"/>
          </a:p>
        </p:txBody>
      </p:sp>
      <p:sp>
        <p:nvSpPr>
          <p:cNvPr id="7" name="Rounded Rectangle 6"/>
          <p:cNvSpPr/>
          <p:nvPr/>
        </p:nvSpPr>
        <p:spPr>
          <a:xfrm>
            <a:off x="1475656" y="3933056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Fjarnám í búfræði</a:t>
            </a:r>
            <a:endParaRPr lang="is-IS" dirty="0"/>
          </a:p>
        </p:txBody>
      </p:sp>
      <p:sp>
        <p:nvSpPr>
          <p:cNvPr id="8" name="Rounded Rectangle 7"/>
          <p:cNvSpPr/>
          <p:nvPr/>
        </p:nvSpPr>
        <p:spPr>
          <a:xfrm>
            <a:off x="4716016" y="1772816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i="0" dirty="0" smtClean="0">
                <a:hlinkClick r:id="rId6"/>
              </a:rPr>
              <a:t>Garðyrkjuskólinn</a:t>
            </a:r>
            <a:endParaRPr lang="is-IS" sz="2000" b="1" i="0" dirty="0"/>
          </a:p>
        </p:txBody>
      </p:sp>
      <p:sp>
        <p:nvSpPr>
          <p:cNvPr id="9" name="Rounded Rectangle 8"/>
          <p:cNvSpPr/>
          <p:nvPr/>
        </p:nvSpPr>
        <p:spPr>
          <a:xfrm>
            <a:off x="5436096" y="270892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Blóma</a:t>
            </a:r>
          </a:p>
          <a:p>
            <a:pPr algn="ctr"/>
            <a:r>
              <a:rPr lang="is-IS" dirty="0" smtClean="0">
                <a:hlinkClick r:id="rId6"/>
              </a:rPr>
              <a:t>skreytingar</a:t>
            </a:r>
            <a:endParaRPr lang="is-IS" dirty="0"/>
          </a:p>
        </p:txBody>
      </p:sp>
      <p:sp>
        <p:nvSpPr>
          <p:cNvPr id="10" name="Rounded Rectangle 9"/>
          <p:cNvSpPr/>
          <p:nvPr/>
        </p:nvSpPr>
        <p:spPr>
          <a:xfrm>
            <a:off x="5436096" y="486916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7"/>
              </a:rPr>
              <a:t>Skrúðgarðyrkja</a:t>
            </a:r>
            <a:endParaRPr lang="is-IS" dirty="0"/>
          </a:p>
        </p:txBody>
      </p:sp>
      <p:sp>
        <p:nvSpPr>
          <p:cNvPr id="11" name="Rounded Rectangle 10"/>
          <p:cNvSpPr/>
          <p:nvPr/>
        </p:nvSpPr>
        <p:spPr>
          <a:xfrm>
            <a:off x="5436096" y="558924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Fjarnám</a:t>
            </a:r>
            <a:endParaRPr lang="is-IS" dirty="0"/>
          </a:p>
        </p:txBody>
      </p:sp>
      <p:sp>
        <p:nvSpPr>
          <p:cNvPr id="12" name="Rounded Rectangle 11"/>
          <p:cNvSpPr/>
          <p:nvPr/>
        </p:nvSpPr>
        <p:spPr>
          <a:xfrm>
            <a:off x="5436096" y="414908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9"/>
              </a:rPr>
              <a:t>Skógur og náttúra</a:t>
            </a:r>
            <a:endParaRPr lang="is-IS" dirty="0"/>
          </a:p>
        </p:txBody>
      </p:sp>
      <p:sp>
        <p:nvSpPr>
          <p:cNvPr id="13" name="Rounded Rectangle 12"/>
          <p:cNvSpPr/>
          <p:nvPr/>
        </p:nvSpPr>
        <p:spPr>
          <a:xfrm>
            <a:off x="5436096" y="3429000"/>
            <a:ext cx="17281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0"/>
              </a:rPr>
              <a:t>Garðyrkju</a:t>
            </a:r>
          </a:p>
          <a:p>
            <a:pPr algn="ctr"/>
            <a:r>
              <a:rPr lang="is-IS" dirty="0" smtClean="0">
                <a:hlinkClick r:id="rId10"/>
              </a:rPr>
              <a:t>framleiðsla</a:t>
            </a:r>
            <a:endParaRPr lang="is-I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43608" y="2564904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2040" y="2492896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1"/>
          </p:cNvCxnSpPr>
          <p:nvPr/>
        </p:nvCxnSpPr>
        <p:spPr>
          <a:xfrm>
            <a:off x="1043608" y="32849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43608" y="42210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32040" y="29969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32040" y="37170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32040" y="44371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32040" y="51571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32040" y="58772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Menntaskóli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Borgarfjarðar</a:t>
            </a:r>
            <a:endParaRPr lang="is-IS" dirty="0"/>
          </a:p>
        </p:txBody>
      </p:sp>
      <p:pic>
        <p:nvPicPr>
          <p:cNvPr id="5" name="Picture 4" descr="mbf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6672"/>
            <a:ext cx="1475656" cy="64807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3568" y="1916832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4"/>
              </a:rPr>
              <a:t>Félagsfræðibraut</a:t>
            </a:r>
            <a:endParaRPr lang="is-IS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5085184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4"/>
              </a:rPr>
              <a:t>Starfsbraut</a:t>
            </a:r>
            <a:endParaRPr lang="is-IS" b="1" i="0" dirty="0"/>
          </a:p>
        </p:txBody>
      </p:sp>
      <p:sp>
        <p:nvSpPr>
          <p:cNvPr id="8" name="Rounded Rectangle 7"/>
          <p:cNvSpPr/>
          <p:nvPr/>
        </p:nvSpPr>
        <p:spPr>
          <a:xfrm>
            <a:off x="4860032" y="5085184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4"/>
              </a:rPr>
              <a:t>Framhaldsskóla</a:t>
            </a:r>
          </a:p>
          <a:p>
            <a:pPr algn="ctr"/>
            <a:r>
              <a:rPr lang="is-IS" b="1" i="0" dirty="0" smtClean="0">
                <a:hlinkClick r:id="rId4"/>
              </a:rPr>
              <a:t>braut</a:t>
            </a:r>
            <a:endParaRPr lang="is-IS" b="1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4788024" y="1844824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4"/>
              </a:rPr>
              <a:t>Náttúrufræðibraut</a:t>
            </a:r>
            <a:endParaRPr lang="is-IS" b="1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1547664" y="306896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4"/>
              </a:rPr>
              <a:t>Íþróttasvið</a:t>
            </a:r>
            <a:endParaRPr lang="is-IS" dirty="0"/>
          </a:p>
        </p:txBody>
      </p:sp>
      <p:sp>
        <p:nvSpPr>
          <p:cNvPr id="13" name="Rounded Rectangle 12"/>
          <p:cNvSpPr/>
          <p:nvPr/>
        </p:nvSpPr>
        <p:spPr>
          <a:xfrm>
            <a:off x="5724128" y="4005064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4"/>
              </a:rPr>
              <a:t>Búfræðisvið</a:t>
            </a:r>
            <a:endParaRPr lang="is-IS" dirty="0"/>
          </a:p>
        </p:txBody>
      </p:sp>
      <p:sp>
        <p:nvSpPr>
          <p:cNvPr id="14" name="Rounded Rectangle 13"/>
          <p:cNvSpPr/>
          <p:nvPr/>
        </p:nvSpPr>
        <p:spPr>
          <a:xfrm>
            <a:off x="5724128" y="2996952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4"/>
              </a:rPr>
              <a:t>Íþróttasvið</a:t>
            </a:r>
            <a:endParaRPr lang="is-I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43608" y="285293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278092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43608" y="34290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48064" y="33569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48064" y="43651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31840" y="1196752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5"/>
              </a:rPr>
              <a:t>Inntökuskilyrði á námsbrautir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dirty="0" smtClean="0"/>
              <a:t>Vestfirðir</a:t>
            </a:r>
            <a:endParaRPr lang="is-I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sz="4900" dirty="0" smtClean="0">
                <a:hlinkClick r:id="rId2"/>
              </a:rPr>
              <a:t>Menntaskólinn á Ísafirði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m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933450" cy="990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39552" y="306896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4"/>
              </a:rPr>
              <a:t>Félagsfræðibraut</a:t>
            </a:r>
            <a:endParaRPr lang="is-I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539552" y="494116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5"/>
              </a:rPr>
              <a:t>Náttúrufræðibraut</a:t>
            </a:r>
            <a:endParaRPr lang="is-I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539552" y="400506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Sjúkraliðabraut</a:t>
            </a:r>
            <a:endParaRPr lang="is-I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6012160" y="530120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Grunnnám hár- og snyrtigreina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5940152" y="306896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Grunnnám bygginga- og mannvirkjagreina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012160" y="422108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Grunnnám rafiðna</a:t>
            </a:r>
            <a:endParaRPr lang="is-I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7919864" y="3140968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Húsasmíði</a:t>
            </a:r>
            <a:endParaRPr lang="is-I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3491880" y="40770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Málmiðngreinar</a:t>
            </a:r>
            <a:endParaRPr lang="is-I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3491880" y="306896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Vélstjórn A og B nám</a:t>
            </a:r>
            <a:endParaRPr lang="is-I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275856" y="5805264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13"/>
              </a:rPr>
              <a:t>Starfsbraut</a:t>
            </a:r>
            <a:endParaRPr lang="is-IS" b="1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58772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Samfélagstúlkun</a:t>
            </a:r>
            <a:endParaRPr lang="is-I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836712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5"/>
              </a:rPr>
              <a:t>Inntökuskilyrði á námsbrautir</a:t>
            </a:r>
            <a:endParaRPr lang="is-IS" sz="1000" dirty="0"/>
          </a:p>
        </p:txBody>
      </p:sp>
      <p:sp>
        <p:nvSpPr>
          <p:cNvPr id="19" name="Rounded Rectangle 18"/>
          <p:cNvSpPr/>
          <p:nvPr/>
        </p:nvSpPr>
        <p:spPr>
          <a:xfrm>
            <a:off x="3203848" y="1196752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16"/>
              </a:rPr>
              <a:t>Námsbrautir</a:t>
            </a:r>
            <a:endParaRPr lang="is-IS" sz="2400" b="1" i="0" dirty="0"/>
          </a:p>
        </p:txBody>
      </p:sp>
      <p:sp>
        <p:nvSpPr>
          <p:cNvPr id="20" name="Rounded Rectangle 19"/>
          <p:cNvSpPr/>
          <p:nvPr/>
        </p:nvSpPr>
        <p:spPr>
          <a:xfrm>
            <a:off x="467544" y="2132856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i="0" dirty="0" smtClean="0">
                <a:hlinkClick r:id="rId16"/>
              </a:rPr>
              <a:t>Bóknámsbrautir</a:t>
            </a:r>
            <a:endParaRPr lang="is-IS" sz="2000" b="1" i="0" dirty="0"/>
          </a:p>
        </p:txBody>
      </p:sp>
      <p:sp>
        <p:nvSpPr>
          <p:cNvPr id="21" name="Rounded Rectangle 20"/>
          <p:cNvSpPr/>
          <p:nvPr/>
        </p:nvSpPr>
        <p:spPr>
          <a:xfrm>
            <a:off x="4499992" y="2132856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i="0" dirty="0" smtClean="0">
                <a:hlinkClick r:id="rId16"/>
              </a:rPr>
              <a:t>Starfsmennta</a:t>
            </a:r>
          </a:p>
          <a:p>
            <a:pPr algn="ctr"/>
            <a:r>
              <a:rPr lang="is-IS" sz="2000" b="1" i="0" dirty="0" smtClean="0">
                <a:hlinkClick r:id="rId16"/>
              </a:rPr>
              <a:t>brautir</a:t>
            </a:r>
            <a:endParaRPr lang="is-IS" sz="2000" b="1" i="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55776" y="2924944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411760" y="342900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411760" y="43651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411760" y="530120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411760" y="61653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36096" y="2924944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96136" y="2924944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292080" y="335699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292080" y="44371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96136" y="335699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740352" y="335699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96136" y="44371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96136" y="566124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dirty="0" smtClean="0"/>
              <a:t>Norðurland</a:t>
            </a:r>
            <a:endParaRPr lang="is-I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Fjölbrautaskóli Norðurlands vestra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fnl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1018605" cy="97857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051720" y="1268760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i="0" dirty="0" smtClean="0">
                <a:hlinkClick r:id="rId4"/>
              </a:rPr>
              <a:t>Bóknámsbrautir til stúdentsprófs</a:t>
            </a:r>
            <a:endParaRPr lang="is-IS" sz="20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3707904" y="234888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Félagsfræði</a:t>
            </a:r>
          </a:p>
          <a:p>
            <a:pPr algn="ctr"/>
            <a:r>
              <a:rPr lang="is-IS" i="0" dirty="0" smtClean="0">
                <a:hlinkClick r:id="rId5"/>
              </a:rPr>
              <a:t>braut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4211960" y="3356992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Félagsfræði</a:t>
            </a:r>
          </a:p>
          <a:p>
            <a:pPr algn="ctr"/>
            <a:r>
              <a:rPr lang="is-IS" dirty="0" smtClean="0">
                <a:hlinkClick r:id="rId5"/>
              </a:rPr>
              <a:t>stígur</a:t>
            </a:r>
            <a:endParaRPr lang="is-IS" dirty="0"/>
          </a:p>
        </p:txBody>
      </p:sp>
      <p:sp>
        <p:nvSpPr>
          <p:cNvPr id="7" name="Rounded Rectangle 6"/>
          <p:cNvSpPr/>
          <p:nvPr/>
        </p:nvSpPr>
        <p:spPr>
          <a:xfrm>
            <a:off x="4211960" y="4149080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Sálfræði</a:t>
            </a:r>
          </a:p>
          <a:p>
            <a:pPr algn="ctr"/>
            <a:r>
              <a:rPr lang="is-IS" dirty="0" smtClean="0">
                <a:hlinkClick r:id="rId5"/>
              </a:rPr>
              <a:t>stígur</a:t>
            </a:r>
            <a:endParaRPr lang="is-IS" dirty="0"/>
          </a:p>
        </p:txBody>
      </p:sp>
      <p:sp>
        <p:nvSpPr>
          <p:cNvPr id="8" name="Rounded Rectangle 7"/>
          <p:cNvSpPr/>
          <p:nvPr/>
        </p:nvSpPr>
        <p:spPr>
          <a:xfrm>
            <a:off x="4211960" y="4869160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Íþróttastígur</a:t>
            </a:r>
            <a:endParaRPr lang="is-IS" dirty="0"/>
          </a:p>
        </p:txBody>
      </p:sp>
      <p:sp>
        <p:nvSpPr>
          <p:cNvPr id="9" name="Rounded Rectangle 8"/>
          <p:cNvSpPr/>
          <p:nvPr/>
        </p:nvSpPr>
        <p:spPr>
          <a:xfrm>
            <a:off x="3707904" y="551723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Málabraut</a:t>
            </a:r>
            <a:endParaRPr lang="is-IS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971600" y="551723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7"/>
              </a:rPr>
              <a:t>Viðskipta- og hagfræðibraut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971600" y="234888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Náttúrufræðibraut</a:t>
            </a:r>
            <a:endParaRPr lang="is-IS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899592" y="3284984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Náttúrufræði</a:t>
            </a:r>
          </a:p>
          <a:p>
            <a:pPr algn="ctr"/>
            <a:r>
              <a:rPr lang="is-IS" dirty="0" smtClean="0">
                <a:hlinkClick r:id="rId8"/>
              </a:rPr>
              <a:t>stígur</a:t>
            </a:r>
            <a:endParaRPr lang="is-IS" dirty="0"/>
          </a:p>
        </p:txBody>
      </p:sp>
      <p:sp>
        <p:nvSpPr>
          <p:cNvPr id="13" name="Rounded Rectangle 12"/>
          <p:cNvSpPr/>
          <p:nvPr/>
        </p:nvSpPr>
        <p:spPr>
          <a:xfrm>
            <a:off x="899592" y="4077072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Eðlisfræði stígur</a:t>
            </a:r>
            <a:endParaRPr lang="is-IS" dirty="0"/>
          </a:p>
        </p:txBody>
      </p:sp>
      <p:sp>
        <p:nvSpPr>
          <p:cNvPr id="14" name="Rounded Rectangle 13"/>
          <p:cNvSpPr/>
          <p:nvPr/>
        </p:nvSpPr>
        <p:spPr>
          <a:xfrm>
            <a:off x="899592" y="4869160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Íþróttastígur</a:t>
            </a:r>
            <a:endParaRPr lang="is-I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23928" y="314096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23928" y="36450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923928" y="50851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23928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43808" y="314096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555776" y="35010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555776" y="42930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555776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03848" y="2204864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91880" y="2204864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059832" y="26369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059832" y="587727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491880" y="26369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491880" y="587727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588224" y="5085184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Starfsbraut</a:t>
            </a:r>
            <a:endParaRPr lang="is-IS" i="0" dirty="0"/>
          </a:p>
        </p:txBody>
      </p:sp>
      <p:sp>
        <p:nvSpPr>
          <p:cNvPr id="51" name="Rounded Rectangle 50"/>
          <p:cNvSpPr/>
          <p:nvPr/>
        </p:nvSpPr>
        <p:spPr>
          <a:xfrm>
            <a:off x="6228184" y="134076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i="0" dirty="0" smtClean="0">
                <a:hlinkClick r:id="rId9"/>
              </a:rPr>
              <a:t>Starfsnáms</a:t>
            </a:r>
          </a:p>
          <a:p>
            <a:pPr algn="ctr"/>
            <a:r>
              <a:rPr lang="is-IS" sz="2000" b="1" i="0" dirty="0" smtClean="0">
                <a:hlinkClick r:id="rId9"/>
              </a:rPr>
              <a:t>brautir</a:t>
            </a:r>
            <a:endParaRPr lang="is-IS" sz="2800" b="1" i="0" dirty="0"/>
          </a:p>
        </p:txBody>
      </p:sp>
      <p:sp>
        <p:nvSpPr>
          <p:cNvPr id="52" name="Rounded Rectangle 51"/>
          <p:cNvSpPr/>
          <p:nvPr/>
        </p:nvSpPr>
        <p:spPr>
          <a:xfrm>
            <a:off x="6804248" y="3501008"/>
            <a:ext cx="2060537" cy="877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Sjúkraliðabraut</a:t>
            </a:r>
            <a:endParaRPr lang="is-IS" i="0" dirty="0"/>
          </a:p>
        </p:txBody>
      </p:sp>
      <p:sp>
        <p:nvSpPr>
          <p:cNvPr id="53" name="Rounded Rectangle 52"/>
          <p:cNvSpPr/>
          <p:nvPr/>
        </p:nvSpPr>
        <p:spPr>
          <a:xfrm>
            <a:off x="6732240" y="2420888"/>
            <a:ext cx="2060537" cy="877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Meistaranám</a:t>
            </a:r>
            <a:endParaRPr lang="is-IS" i="0" dirty="0" smtClean="0"/>
          </a:p>
          <a:p>
            <a:pPr algn="ctr"/>
            <a:r>
              <a:rPr lang="is-IS" sz="1600" i="0" dirty="0" smtClean="0"/>
              <a:t>- að loknu sveinsprófi</a:t>
            </a:r>
            <a:endParaRPr lang="is-IS" sz="1600" i="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6444208" y="2276872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3" idx="1"/>
          </p:cNvCxnSpPr>
          <p:nvPr/>
        </p:nvCxnSpPr>
        <p:spPr>
          <a:xfrm>
            <a:off x="6444208" y="2852936"/>
            <a:ext cx="288032" cy="6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44208" y="3933056"/>
            <a:ext cx="288032" cy="6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716016" y="105273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0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Fjölbrautaskóli Norðurlands vestra</a:t>
            </a:r>
            <a:endParaRPr lang="is-IS" dirty="0"/>
          </a:p>
        </p:txBody>
      </p:sp>
      <p:pic>
        <p:nvPicPr>
          <p:cNvPr id="3" name="Picture 2" descr="fnl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60648"/>
            <a:ext cx="899592" cy="97857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03848" y="1340768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Iðnnámsbrautir</a:t>
            </a:r>
            <a:endParaRPr lang="is-IS" sz="28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24928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Byggingagreinar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35010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bygginga- og mannvirkjagreina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83568" y="544522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Húsgagnasmíði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443711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Húsasmíði</a:t>
            </a:r>
            <a:endParaRPr lang="is-I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2483768" y="24928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Málmiðngreinar</a:t>
            </a:r>
            <a:endParaRPr lang="is-IS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6948264" y="24928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7"/>
              </a:rPr>
              <a:t>Vélstjórnargreinar</a:t>
            </a:r>
            <a:endParaRPr lang="is-IS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4716016" y="24928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Rafiðngreinar</a:t>
            </a:r>
            <a:endParaRPr lang="is-IS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2915816" y="544522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Bifvélavirkjun</a:t>
            </a:r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2915816" y="443711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Vélvirkjun</a:t>
            </a:r>
            <a:endParaRPr lang="is-I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2915816" y="35010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Grunnnám málmiðngreina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5148064" y="443711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Rafvirkjun</a:t>
            </a:r>
            <a:endParaRPr lang="is-I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5148064" y="35010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Grunnnám rafiðna</a:t>
            </a:r>
            <a:endParaRPr lang="is-I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7380312" y="443711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Vélstjórnarbraut B</a:t>
            </a:r>
            <a:endParaRPr lang="is-I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7380312" y="35010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Vélstjórnarbraut A</a:t>
            </a:r>
            <a:endParaRPr lang="is-I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5868144" y="558924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i="0" dirty="0" smtClean="0">
                <a:hlinkClick r:id="rId9"/>
              </a:rPr>
              <a:t>Hársnyrtiiðn</a:t>
            </a:r>
            <a:endParaRPr lang="is-IS" b="1" i="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95536" y="328498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27784" y="328498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60032" y="321297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92280" y="3284984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5536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5536" y="58772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00336" y="4237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95536" y="47971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27784" y="58772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00336" y="4237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627784" y="47971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27784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860032" y="486916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932584" y="61820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860032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092280" y="47971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2280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940152" y="119675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0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rId2"/>
              </a:rPr>
              <a:t>Framhaldsskólinn á Húsavík</a:t>
            </a:r>
            <a:endParaRPr lang="is-IS" dirty="0"/>
          </a:p>
        </p:txBody>
      </p:sp>
      <p:pic>
        <p:nvPicPr>
          <p:cNvPr id="3" name="Picture 2" descr="frhh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1381125" cy="9525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11560" y="1628800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Almennt nám og stúdentsbrautir</a:t>
            </a:r>
            <a:endParaRPr lang="is-IS" sz="24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259632" y="2636912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5"/>
              </a:rPr>
              <a:t>Almenn braut</a:t>
            </a:r>
            <a:endParaRPr lang="is-I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259632" y="3573016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6"/>
              </a:rPr>
              <a:t>Náttúrufræðibraut</a:t>
            </a:r>
            <a:endParaRPr lang="is-I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1259632" y="4509120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Félagsfræðibraut</a:t>
            </a:r>
            <a:endParaRPr lang="is-I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259632" y="5517232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Viðbótarnám til stúdentsprófs</a:t>
            </a:r>
            <a:endParaRPr lang="is-IS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99592" y="2564904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99592" y="30689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99592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99592" y="48691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99592" y="59492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076056" y="1628800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4"/>
              </a:rPr>
              <a:t>Starfsnámsbrautir</a:t>
            </a:r>
            <a:endParaRPr lang="is-IS" sz="2400" b="1" i="0" dirty="0"/>
          </a:p>
        </p:txBody>
      </p:sp>
      <p:sp>
        <p:nvSpPr>
          <p:cNvPr id="20" name="Rounded Rectangle 19"/>
          <p:cNvSpPr/>
          <p:nvPr/>
        </p:nvSpPr>
        <p:spPr>
          <a:xfrm>
            <a:off x="4067944" y="2852936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Félagsliðabraut</a:t>
            </a:r>
            <a:endParaRPr lang="is-I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067944" y="3861048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0"/>
              </a:rPr>
              <a:t>Námsbraut fyrir heilbrigðisritara</a:t>
            </a:r>
            <a:endParaRPr lang="is-IS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6804248" y="3861048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Námsbraut fyrir stuðningsfulltrúa í grunnskólum</a:t>
            </a:r>
            <a:endParaRPr lang="is-I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6732240" y="2780928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Námsbraut fyrir leiðbeinendur í leikskólum</a:t>
            </a:r>
            <a:endParaRPr lang="is-IS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04248" y="4869160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3"/>
              </a:rPr>
              <a:t>Sjúkraliðabraut</a:t>
            </a:r>
            <a:endParaRPr lang="is-I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4067944" y="4869160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Skólaliðabraut</a:t>
            </a:r>
            <a:endParaRPr lang="is-IS" sz="1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228184" y="2564904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16216" y="2564904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084168" y="314096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084168" y="422108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084168" y="522920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516216" y="314096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16216" y="422108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516216" y="522920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03848" y="1196752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5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is-IS" dirty="0" smtClean="0">
                <a:hlinkClick r:id="rId2"/>
              </a:rPr>
              <a:t>Framhaldsskólinn á Laugum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frh laug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219200" cy="1219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19672" y="2708920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Félagsfræðibraut</a:t>
            </a:r>
            <a:endParaRPr lang="is-IS" i="0" dirty="0"/>
          </a:p>
        </p:txBody>
      </p:sp>
      <p:sp>
        <p:nvSpPr>
          <p:cNvPr id="5" name="Rounded Rectangle 4"/>
          <p:cNvSpPr/>
          <p:nvPr/>
        </p:nvSpPr>
        <p:spPr>
          <a:xfrm>
            <a:off x="2987824" y="1196752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2"/>
              </a:rPr>
              <a:t>Námsbrautir</a:t>
            </a:r>
            <a:endParaRPr lang="is-IS" sz="32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619672" y="4149080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Íþróttabraut</a:t>
            </a:r>
            <a:endParaRPr lang="is-IS" i="0" dirty="0"/>
          </a:p>
        </p:txBody>
      </p:sp>
      <p:sp>
        <p:nvSpPr>
          <p:cNvPr id="7" name="Rounded Rectangle 6"/>
          <p:cNvSpPr/>
          <p:nvPr/>
        </p:nvSpPr>
        <p:spPr>
          <a:xfrm>
            <a:off x="1619672" y="5445224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Ferðamálabraut</a:t>
            </a:r>
            <a:endParaRPr lang="is-IS" i="0" dirty="0"/>
          </a:p>
        </p:txBody>
      </p:sp>
      <p:sp>
        <p:nvSpPr>
          <p:cNvPr id="8" name="Rounded Rectangle 7"/>
          <p:cNvSpPr/>
          <p:nvPr/>
        </p:nvSpPr>
        <p:spPr>
          <a:xfrm>
            <a:off x="5148064" y="4005064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7"/>
              </a:rPr>
              <a:t>Almenn braut</a:t>
            </a:r>
            <a:endParaRPr lang="is-IS" i="0" dirty="0"/>
          </a:p>
        </p:txBody>
      </p:sp>
      <p:sp>
        <p:nvSpPr>
          <p:cNvPr id="9" name="Rounded Rectangle 8"/>
          <p:cNvSpPr/>
          <p:nvPr/>
        </p:nvSpPr>
        <p:spPr>
          <a:xfrm>
            <a:off x="5148064" y="2708920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Náttúrufræðibraut</a:t>
            </a:r>
            <a:endParaRPr lang="is-IS" i="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11960" y="2348880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8024" y="234888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923928" y="3140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923928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23928" y="59492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88024" y="3140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88024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8184" y="980728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9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dirty="0" smtClean="0"/>
              <a:t>Höfuðborgarsvæðið</a:t>
            </a:r>
            <a:endParaRPr lang="is-IS" sz="7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s-IS" dirty="0" smtClean="0">
                <a:hlinkClick r:id="rId2"/>
              </a:rPr>
              <a:t>Menntaskólinn á Akureyri</a:t>
            </a:r>
            <a:endParaRPr lang="is-IS" dirty="0" smtClean="0"/>
          </a:p>
        </p:txBody>
      </p:sp>
      <p:pic>
        <p:nvPicPr>
          <p:cNvPr id="3" name="Picture 2" descr="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48395" cy="1447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987824" y="1412776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4"/>
              </a:rPr>
              <a:t>Námsbrautir</a:t>
            </a:r>
            <a:endParaRPr lang="is-IS" sz="32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403648" y="2996952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Tungumála og félagsgreinasvið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475656" y="4581128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Almenn braut</a:t>
            </a:r>
            <a:endParaRPr lang="is-IS" i="0" dirty="0"/>
          </a:p>
        </p:txBody>
      </p:sp>
      <p:sp>
        <p:nvSpPr>
          <p:cNvPr id="7" name="Rounded Rectangle 6"/>
          <p:cNvSpPr/>
          <p:nvPr/>
        </p:nvSpPr>
        <p:spPr>
          <a:xfrm>
            <a:off x="5148064" y="4509120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Tónlistarsvið</a:t>
            </a:r>
            <a:endParaRPr lang="is-IS" i="0" dirty="0"/>
          </a:p>
        </p:txBody>
      </p:sp>
      <p:sp>
        <p:nvSpPr>
          <p:cNvPr id="8" name="Rounded Rectangle 7"/>
          <p:cNvSpPr/>
          <p:nvPr/>
        </p:nvSpPr>
        <p:spPr>
          <a:xfrm>
            <a:off x="5148064" y="2996952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7"/>
              </a:rPr>
              <a:t>Raungreinasvið</a:t>
            </a:r>
            <a:endParaRPr lang="is-IS" i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067944" y="256490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88024" y="256490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707904" y="35010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707904" y="51571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88024" y="35010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88024" y="51571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84168" y="119675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8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Menntaskólinn á Tröllaskaga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trö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1"/>
            <a:ext cx="1056329" cy="108012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987824" y="1124744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4"/>
              </a:rPr>
              <a:t>Námsbrautir</a:t>
            </a:r>
            <a:endParaRPr lang="is-IS" sz="32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5076056" y="2492896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Listabraut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691680" y="4941168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Náttúruvísindabraut</a:t>
            </a:r>
            <a:endParaRPr lang="is-IS" i="0" dirty="0"/>
          </a:p>
        </p:txBody>
      </p:sp>
      <p:sp>
        <p:nvSpPr>
          <p:cNvPr id="7" name="Rounded Rectangle 6"/>
          <p:cNvSpPr/>
          <p:nvPr/>
        </p:nvSpPr>
        <p:spPr>
          <a:xfrm>
            <a:off x="1691680" y="3717032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7"/>
              </a:rPr>
              <a:t>Starfsbraut</a:t>
            </a:r>
            <a:endParaRPr lang="is-IS" i="0" dirty="0"/>
          </a:p>
        </p:txBody>
      </p:sp>
      <p:sp>
        <p:nvSpPr>
          <p:cNvPr id="8" name="Rounded Rectangle 7"/>
          <p:cNvSpPr/>
          <p:nvPr/>
        </p:nvSpPr>
        <p:spPr>
          <a:xfrm>
            <a:off x="5076056" y="3717032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Tungumála og félagsgreinasvið</a:t>
            </a:r>
            <a:endParaRPr lang="is-IS" i="0" dirty="0"/>
          </a:p>
        </p:txBody>
      </p:sp>
      <p:sp>
        <p:nvSpPr>
          <p:cNvPr id="9" name="Rounded Rectangle 8"/>
          <p:cNvSpPr/>
          <p:nvPr/>
        </p:nvSpPr>
        <p:spPr>
          <a:xfrm>
            <a:off x="1691680" y="2492896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Íþrótta- og útivistarbraut</a:t>
            </a:r>
            <a:endParaRPr lang="is-IS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179512" y="2132856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0"/>
              </a:rPr>
              <a:t>Íþróttasvið</a:t>
            </a:r>
            <a:endParaRPr lang="is-IS" dirty="0"/>
          </a:p>
        </p:txBody>
      </p:sp>
      <p:sp>
        <p:nvSpPr>
          <p:cNvPr id="11" name="Rounded Rectangle 10"/>
          <p:cNvSpPr/>
          <p:nvPr/>
        </p:nvSpPr>
        <p:spPr>
          <a:xfrm>
            <a:off x="179512" y="3212976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1"/>
              </a:rPr>
              <a:t>Útivistar</a:t>
            </a:r>
          </a:p>
          <a:p>
            <a:pPr algn="ctr"/>
            <a:r>
              <a:rPr lang="is-IS" dirty="0" smtClean="0">
                <a:hlinkClick r:id="rId11"/>
              </a:rPr>
              <a:t>svið</a:t>
            </a:r>
            <a:endParaRPr lang="is-IS" dirty="0"/>
          </a:p>
        </p:txBody>
      </p:sp>
      <p:sp>
        <p:nvSpPr>
          <p:cNvPr id="13" name="Rounded Rectangle 12"/>
          <p:cNvSpPr/>
          <p:nvPr/>
        </p:nvSpPr>
        <p:spPr>
          <a:xfrm>
            <a:off x="7740352" y="2636912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500" dirty="0" smtClean="0">
                <a:hlinkClick r:id="rId12"/>
              </a:rPr>
              <a:t>Listljósmyndunar</a:t>
            </a:r>
            <a:r>
              <a:rPr lang="is-IS" sz="1600" dirty="0" smtClean="0">
                <a:hlinkClick r:id="rId12"/>
              </a:rPr>
              <a:t>svið</a:t>
            </a:r>
            <a:endParaRPr lang="is-I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7740352" y="3501008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3"/>
              </a:rPr>
              <a:t>Tónlistarsvið</a:t>
            </a:r>
            <a:endParaRPr lang="is-I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7740352" y="1772816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Myndlista</a:t>
            </a:r>
          </a:p>
          <a:p>
            <a:pPr algn="ctr"/>
            <a:r>
              <a:rPr lang="is-IS" sz="1600" dirty="0" smtClean="0">
                <a:hlinkClick r:id="rId14"/>
              </a:rPr>
              <a:t>svið</a:t>
            </a:r>
            <a:endParaRPr lang="is-IS" sz="1600" dirty="0"/>
          </a:p>
        </p:txBody>
      </p: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 flipV="1">
            <a:off x="1475656" y="2780928"/>
            <a:ext cx="216024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1"/>
          </p:cNvCxnSpPr>
          <p:nvPr/>
        </p:nvCxnSpPr>
        <p:spPr>
          <a:xfrm flipH="1">
            <a:off x="1475656" y="3032956"/>
            <a:ext cx="21602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11960" y="2276872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16016" y="2276872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995936" y="29249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995936" y="42210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995936" y="54452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716016" y="29249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16016" y="42210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7308304" y="2420888"/>
            <a:ext cx="36004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3"/>
          </p:cNvCxnSpPr>
          <p:nvPr/>
        </p:nvCxnSpPr>
        <p:spPr>
          <a:xfrm>
            <a:off x="7308304" y="3032956"/>
            <a:ext cx="360040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3"/>
          </p:cNvCxnSpPr>
          <p:nvPr/>
        </p:nvCxnSpPr>
        <p:spPr>
          <a:xfrm flipV="1">
            <a:off x="7308304" y="2996952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84168" y="980728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5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Myndlistaskólinn á Akureyri</a:t>
            </a:r>
            <a:endParaRPr lang="is-IS" dirty="0"/>
          </a:p>
        </p:txBody>
      </p:sp>
      <p:pic>
        <p:nvPicPr>
          <p:cNvPr id="3" name="Picture 2" descr="mynd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1219200" cy="1219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987824" y="1700808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i="0" dirty="0" smtClean="0">
                <a:hlinkClick r:id="rId4"/>
              </a:rPr>
              <a:t>Námsbrautir</a:t>
            </a:r>
            <a:endParaRPr lang="is-IS" sz="32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3419872" y="3212976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i="0" dirty="0" smtClean="0">
                <a:hlinkClick r:id="rId5"/>
              </a:rPr>
              <a:t>Fornámsdeild</a:t>
            </a:r>
            <a:endParaRPr lang="is-IS" sz="2400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979712" y="465313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Fagurlistadeild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5220072" y="465313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Listhönnunardeild</a:t>
            </a:r>
            <a:endParaRPr lang="is-IS" sz="1400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463988" y="2852936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35896" y="1124744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5"/>
              </a:rPr>
              <a:t>Inntökuskilyrði námsbrauta</a:t>
            </a:r>
            <a:endParaRPr lang="is-IS" sz="1000" dirty="0"/>
          </a:p>
        </p:txBody>
      </p:sp>
      <p:cxnSp>
        <p:nvCxnSpPr>
          <p:cNvPr id="25" name="Straight Arrow Connector 24"/>
          <p:cNvCxnSpPr>
            <a:stCxn id="5" idx="2"/>
          </p:cNvCxnSpPr>
          <p:nvPr/>
        </p:nvCxnSpPr>
        <p:spPr>
          <a:xfrm flipH="1">
            <a:off x="3635896" y="4077072"/>
            <a:ext cx="8280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</p:cNvCxnSpPr>
          <p:nvPr/>
        </p:nvCxnSpPr>
        <p:spPr>
          <a:xfrm>
            <a:off x="4463988" y="4077072"/>
            <a:ext cx="75608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Verkmenntaskólinn á Akureyri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v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1619672" cy="110137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51520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Almennt nám</a:t>
            </a:r>
            <a:endParaRPr lang="is-IS" i="0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Almenn braut 1</a:t>
            </a:r>
            <a:endParaRPr lang="is-I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335699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Almenn braut blönduð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683568" y="436510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Almenn braut 2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683568" y="53012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4"/>
              </a:rPr>
              <a:t>Ótilgreint nám á tæknisviði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4139952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Námsleiðir til stúdentsprófs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2987824" y="566124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Íþróttabraut</a:t>
            </a:r>
            <a:endParaRPr lang="is-I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2987824" y="465313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Viðskipta- og hagfræðibraut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915816" y="256490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Félagsfræðabraut</a:t>
            </a:r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5796136" y="479715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Listnámsbraut</a:t>
            </a:r>
            <a:endParaRPr lang="is-I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5796136" y="364502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2"/>
              </a:rPr>
              <a:t>Nám til stúdentsprófs að loknu starfsnámi</a:t>
            </a:r>
            <a:endParaRPr lang="is-I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796136" y="256490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3"/>
              </a:rPr>
              <a:t>Tæknibraut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5076056" y="5805264"/>
            <a:ext cx="10081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Hönnunar- og </a:t>
            </a:r>
            <a:r>
              <a:rPr lang="is-IS" sz="1400" dirty="0" err="1" smtClean="0">
                <a:hlinkClick r:id="rId11"/>
              </a:rPr>
              <a:t>textíl</a:t>
            </a:r>
            <a:endParaRPr lang="is-IS" sz="1400" dirty="0" smtClean="0">
              <a:hlinkClick r:id="rId11"/>
            </a:endParaRPr>
          </a:p>
          <a:p>
            <a:pPr algn="ctr"/>
            <a:r>
              <a:rPr lang="is-IS" sz="1400" dirty="0" smtClean="0">
                <a:hlinkClick r:id="rId11"/>
              </a:rPr>
              <a:t>kjörsvið</a:t>
            </a:r>
            <a:endParaRPr lang="is-I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6156176" y="5805264"/>
            <a:ext cx="10081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 smtClean="0">
                <a:hlinkClick r:id="rId11"/>
              </a:rPr>
              <a:t>Myndlistarkjörsvið</a:t>
            </a:r>
            <a:endParaRPr lang="is-IS" sz="1300" dirty="0"/>
          </a:p>
        </p:txBody>
      </p:sp>
      <p:sp>
        <p:nvSpPr>
          <p:cNvPr id="20" name="Rounded Rectangle 19"/>
          <p:cNvSpPr/>
          <p:nvPr/>
        </p:nvSpPr>
        <p:spPr>
          <a:xfrm>
            <a:off x="7236296" y="5805264"/>
            <a:ext cx="10081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Tónlistar</a:t>
            </a:r>
          </a:p>
          <a:p>
            <a:pPr algn="ctr"/>
            <a:r>
              <a:rPr lang="is-IS" sz="1400" dirty="0" smtClean="0">
                <a:hlinkClick r:id="rId11"/>
              </a:rPr>
              <a:t>kjörsvið</a:t>
            </a:r>
            <a:endParaRPr lang="is-I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95536" y="2276872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60032" y="2276872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08104" y="2276872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915816" y="357301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4"/>
              </a:rPr>
              <a:t>Náttúrufræðibraut</a:t>
            </a:r>
            <a:endParaRPr lang="is-I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5536" y="27809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5536" y="56612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0336" y="30857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5536" y="47971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5536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644008" y="29249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644008" y="59492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644008" y="50131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644008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508104" y="29249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08104" y="52292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12904" y="32297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08104" y="40050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5" idx="2"/>
          </p:cNvCxnSpPr>
          <p:nvPr/>
        </p:nvCxnSpPr>
        <p:spPr>
          <a:xfrm flipH="1">
            <a:off x="6084168" y="5589240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5" idx="2"/>
          </p:cNvCxnSpPr>
          <p:nvPr/>
        </p:nvCxnSpPr>
        <p:spPr>
          <a:xfrm>
            <a:off x="6624228" y="5589240"/>
            <a:ext cx="360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5" idx="2"/>
          </p:cNvCxnSpPr>
          <p:nvPr/>
        </p:nvCxnSpPr>
        <p:spPr>
          <a:xfrm>
            <a:off x="6624228" y="5589240"/>
            <a:ext cx="61206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55576" y="606591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Listnámsbraut</a:t>
            </a:r>
            <a:endParaRPr lang="is-IS" i="0" dirty="0"/>
          </a:p>
        </p:txBody>
      </p:sp>
      <p:sp>
        <p:nvSpPr>
          <p:cNvPr id="43" name="TextBox 42"/>
          <p:cNvSpPr txBox="1"/>
          <p:nvPr/>
        </p:nvSpPr>
        <p:spPr>
          <a:xfrm>
            <a:off x="3563888" y="1052736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5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Verkmenntaskólinn á Akureyri</a:t>
            </a:r>
            <a:endParaRPr lang="is-IS" dirty="0"/>
          </a:p>
        </p:txBody>
      </p:sp>
      <p:pic>
        <p:nvPicPr>
          <p:cNvPr id="3" name="Picture 2" descr="v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1407884" cy="95736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520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Matvælanám</a:t>
            </a:r>
            <a:endParaRPr lang="is-IS" i="0" dirty="0"/>
          </a:p>
        </p:txBody>
      </p:sp>
      <p:sp>
        <p:nvSpPr>
          <p:cNvPr id="8" name="Rounded Rectangle 7"/>
          <p:cNvSpPr/>
          <p:nvPr/>
        </p:nvSpPr>
        <p:spPr>
          <a:xfrm>
            <a:off x="683568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matvælagreina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83568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Matreiðsla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Framreiðsla</a:t>
            </a:r>
            <a:endParaRPr lang="is-I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683568" y="49411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Matartækni</a:t>
            </a:r>
            <a:endParaRPr lang="is-I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683568" y="58052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Kjötiðn</a:t>
            </a:r>
            <a:endParaRPr lang="is-IS" sz="1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5536" y="2276872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5536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0336" y="30137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5536" y="53012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5536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95536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347864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Viðskipta- og íþróttasvið</a:t>
            </a:r>
            <a:endParaRPr lang="is-IS" i="0" dirty="0"/>
          </a:p>
        </p:txBody>
      </p:sp>
      <p:sp>
        <p:nvSpPr>
          <p:cNvPr id="24" name="Rounded Rectangle 23"/>
          <p:cNvSpPr/>
          <p:nvPr/>
        </p:nvSpPr>
        <p:spPr>
          <a:xfrm>
            <a:off x="3779912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Viðskiptabraut</a:t>
            </a:r>
            <a:endParaRPr lang="is-I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3779912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Viðskipta- og hagfræðibraut</a:t>
            </a:r>
            <a:endParaRPr lang="is-I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3779912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2"/>
              </a:rPr>
              <a:t>Íþróttabraut</a:t>
            </a:r>
            <a:endParaRPr lang="is-IS" sz="14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491880" y="227687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491880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491880" y="44371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300192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Starfsbraut</a:t>
            </a:r>
            <a:endParaRPr lang="is-IS" i="0" dirty="0"/>
          </a:p>
        </p:txBody>
      </p:sp>
      <p:sp>
        <p:nvSpPr>
          <p:cNvPr id="36" name="Rounded Rectangle 35"/>
          <p:cNvSpPr/>
          <p:nvPr/>
        </p:nvSpPr>
        <p:spPr>
          <a:xfrm>
            <a:off x="6732240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3"/>
              </a:rPr>
              <a:t>Starfsbraut 3</a:t>
            </a:r>
            <a:endParaRPr lang="is-IS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6732240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4"/>
              </a:rPr>
              <a:t>Starfsbraut 2</a:t>
            </a:r>
            <a:endParaRPr lang="is-IS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6732240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5"/>
              </a:rPr>
              <a:t>Starfsbraut 1</a:t>
            </a:r>
            <a:endParaRPr lang="is-IS" sz="1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44208" y="227687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44208" y="36450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49188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444208" y="27809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444208" y="44371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35896" y="980728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6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Verkmenntaskólinn á Akureyri</a:t>
            </a:r>
            <a:endParaRPr lang="is-IS" dirty="0"/>
          </a:p>
        </p:txBody>
      </p:sp>
      <p:pic>
        <p:nvPicPr>
          <p:cNvPr id="3" name="Picture 2" descr="v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1407884" cy="95736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51520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Vélstjórnarnám</a:t>
            </a:r>
            <a:endParaRPr lang="is-IS" i="0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matvælagreina</a:t>
            </a:r>
            <a:endParaRPr lang="is-I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matvælagreina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683568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matvælagreina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683568" y="58052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matvælagreina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83568" y="49411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matvælagreina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275856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Rafiðngreinar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6228184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Málmiðn- og bifvélavirkjun</a:t>
            </a:r>
            <a:endParaRPr lang="is-IS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3707904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Grunndeild rafiðna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3707904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Rafvirkjun</a:t>
            </a:r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6660232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Stálsmíði og framhald málmiðnar</a:t>
            </a:r>
            <a:endParaRPr lang="is-I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6660232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Grunndeild málm- og véltæknigreina</a:t>
            </a:r>
            <a:endParaRPr lang="is-I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6660232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Bifvélavirkjun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3707904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Rafeindavirkjun</a:t>
            </a:r>
            <a:endParaRPr lang="is-IS" sz="1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7544" y="2276872"/>
            <a:ext cx="0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2276872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72200" y="2276872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67544" y="270892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67544" y="450912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372200" y="357301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67544" y="530120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67544" y="61653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7544" y="357301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491880" y="270892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419872" y="364502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372200" y="270892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419872" y="450912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372200" y="44371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63888" y="90872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2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Verkmenntaskólinn á Akureyri</a:t>
            </a:r>
            <a:endParaRPr lang="is-IS" dirty="0"/>
          </a:p>
        </p:txBody>
      </p:sp>
      <p:pic>
        <p:nvPicPr>
          <p:cNvPr id="3" name="Picture 2" descr="v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1407884" cy="95736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67544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Byggingagreinar</a:t>
            </a:r>
            <a:endParaRPr lang="is-IS" i="0" dirty="0"/>
          </a:p>
        </p:txBody>
      </p:sp>
      <p:sp>
        <p:nvSpPr>
          <p:cNvPr id="5" name="Rounded Rectangle 4"/>
          <p:cNvSpPr/>
          <p:nvPr/>
        </p:nvSpPr>
        <p:spPr>
          <a:xfrm>
            <a:off x="899592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bygginga- og mannvirkjagreina</a:t>
            </a:r>
            <a:endParaRPr lang="is-I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899592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Húsasmíði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899592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Húsgagnasmíði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899592" y="49411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Málaraiðn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899592" y="58052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Pípulagnir</a:t>
            </a:r>
            <a:endParaRPr lang="is-IS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11560" y="2204864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1560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1560" y="44371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156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1560" y="53012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1560" y="61653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707904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Vélstjórnarnám</a:t>
            </a:r>
            <a:endParaRPr lang="is-IS" i="0" dirty="0"/>
          </a:p>
        </p:txBody>
      </p:sp>
      <p:sp>
        <p:nvSpPr>
          <p:cNvPr id="18" name="Rounded Rectangle 17"/>
          <p:cNvSpPr/>
          <p:nvPr/>
        </p:nvSpPr>
        <p:spPr>
          <a:xfrm>
            <a:off x="4139952" y="2348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Vélstjórn A réttindi</a:t>
            </a:r>
            <a:endParaRPr lang="is-I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139952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Vélstjórn B réttindi</a:t>
            </a:r>
            <a:endParaRPr lang="is-I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4139952" y="40770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2"/>
              </a:rPr>
              <a:t>Vélstjórn C réttindi</a:t>
            </a:r>
            <a:endParaRPr lang="is-I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4139952" y="49411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3"/>
              </a:rPr>
              <a:t>Vélstjórn D réttindi</a:t>
            </a:r>
            <a:endParaRPr lang="is-I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851920" y="2204864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51920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51920" y="53012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51920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5192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660232" y="148478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Heilbrigðisnám</a:t>
            </a:r>
            <a:endParaRPr lang="is-IS" i="0" dirty="0"/>
          </a:p>
        </p:txBody>
      </p:sp>
      <p:sp>
        <p:nvSpPr>
          <p:cNvPr id="29" name="Rounded Rectangle 28"/>
          <p:cNvSpPr/>
          <p:nvPr/>
        </p:nvSpPr>
        <p:spPr>
          <a:xfrm>
            <a:off x="7092280" y="242088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4"/>
              </a:rPr>
              <a:t>Sjúkraliðabraut</a:t>
            </a:r>
            <a:endParaRPr lang="is-IS" sz="1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804248" y="22768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804248" y="27809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660232" y="386104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Hársnyrtinám</a:t>
            </a:r>
            <a:endParaRPr lang="is-IS" i="0" dirty="0"/>
          </a:p>
        </p:txBody>
      </p:sp>
      <p:sp>
        <p:nvSpPr>
          <p:cNvPr id="33" name="Rounded Rectangle 32"/>
          <p:cNvSpPr/>
          <p:nvPr/>
        </p:nvSpPr>
        <p:spPr>
          <a:xfrm>
            <a:off x="7092280" y="472514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5"/>
              </a:rPr>
              <a:t>Hársnyrtiiðn</a:t>
            </a:r>
            <a:endParaRPr lang="is-IS" sz="1400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6876256" y="4653136"/>
            <a:ext cx="838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76256" y="515719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63888" y="980728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6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dirty="0" smtClean="0"/>
              <a:t>Austurland</a:t>
            </a:r>
            <a:endParaRPr lang="is-IS" sz="7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Framhaldsskólinn í </a:t>
            </a:r>
            <a:r>
              <a:rPr lang="is-IS" dirty="0" err="1" smtClean="0">
                <a:hlinkClick r:id="rId2"/>
              </a:rPr>
              <a:t>Austur-Skaftafellssýslu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fa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1224136" cy="95210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91680" y="2780928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Hug- og félagsvísindabraut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691680" y="3789040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Náttúru-  og raunvísindabraut</a:t>
            </a:r>
            <a:endParaRPr lang="is-IS" i="0" dirty="0"/>
          </a:p>
        </p:txBody>
      </p:sp>
      <p:sp>
        <p:nvSpPr>
          <p:cNvPr id="7" name="Rounded Rectangle 6"/>
          <p:cNvSpPr/>
          <p:nvPr/>
        </p:nvSpPr>
        <p:spPr>
          <a:xfrm>
            <a:off x="1691680" y="4797152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Kjörnámsbraut</a:t>
            </a:r>
            <a:endParaRPr lang="is-IS" i="0" dirty="0"/>
          </a:p>
        </p:txBody>
      </p:sp>
      <p:sp>
        <p:nvSpPr>
          <p:cNvPr id="8" name="Rounded Rectangle 7"/>
          <p:cNvSpPr/>
          <p:nvPr/>
        </p:nvSpPr>
        <p:spPr>
          <a:xfrm>
            <a:off x="5220072" y="4797152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7"/>
              </a:rPr>
              <a:t>Umhverfis- og auðlindabraut</a:t>
            </a:r>
            <a:endParaRPr lang="is-IS" i="0" dirty="0"/>
          </a:p>
        </p:txBody>
      </p:sp>
      <p:sp>
        <p:nvSpPr>
          <p:cNvPr id="9" name="Rounded Rectangle 8"/>
          <p:cNvSpPr/>
          <p:nvPr/>
        </p:nvSpPr>
        <p:spPr>
          <a:xfrm>
            <a:off x="1691680" y="5805264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Framhaldsskóla</a:t>
            </a:r>
          </a:p>
          <a:p>
            <a:pPr algn="ctr"/>
            <a:r>
              <a:rPr lang="is-IS" i="0" dirty="0" smtClean="0">
                <a:hlinkClick r:id="rId8"/>
              </a:rPr>
              <a:t>braut</a:t>
            </a:r>
            <a:endParaRPr lang="is-IS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5220072" y="3789040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Fjarmenntaskólinn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5220072" y="2780928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0"/>
              </a:rPr>
              <a:t>Vélstjórnarbraut A</a:t>
            </a:r>
            <a:endParaRPr lang="is-IS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5220072" y="5805264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1"/>
              </a:rPr>
              <a:t>Fjallamennsku</a:t>
            </a:r>
          </a:p>
          <a:p>
            <a:pPr algn="ctr"/>
            <a:r>
              <a:rPr lang="is-IS" i="0" dirty="0" smtClean="0">
                <a:hlinkClick r:id="rId11"/>
              </a:rPr>
              <a:t>braut</a:t>
            </a:r>
            <a:endParaRPr lang="is-IS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3419872" y="1340768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i="0" dirty="0" smtClean="0">
                <a:hlinkClick r:id="rId12"/>
              </a:rPr>
              <a:t>Námsbrautir</a:t>
            </a:r>
            <a:endParaRPr lang="is-IS" sz="2400" i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39952" y="2564904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60032" y="2564904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779912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779912" y="414908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79912" y="52292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79912" y="62373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60032" y="3140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60032" y="41490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60032" y="52292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60032" y="62373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0152" y="1340768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3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Hússtjórnarskólinn á Hallormsstað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Hússtjó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16632"/>
            <a:ext cx="3429000" cy="9144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419872" y="1844824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i="0" dirty="0" smtClean="0">
                <a:hlinkClick r:id="rId2"/>
              </a:rPr>
              <a:t>Námsgreinar</a:t>
            </a:r>
            <a:endParaRPr lang="is-IS" sz="24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827584" y="299695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4"/>
              </a:rPr>
              <a:t>Útsaumur</a:t>
            </a:r>
            <a:endParaRPr lang="is-IS" dirty="0"/>
          </a:p>
        </p:txBody>
      </p:sp>
      <p:sp>
        <p:nvSpPr>
          <p:cNvPr id="7" name="Rounded Rectangle 6"/>
          <p:cNvSpPr/>
          <p:nvPr/>
        </p:nvSpPr>
        <p:spPr>
          <a:xfrm>
            <a:off x="827584" y="4149080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5"/>
              </a:rPr>
              <a:t>Fatagerð</a:t>
            </a:r>
            <a:endParaRPr lang="is-IS" dirty="0"/>
          </a:p>
        </p:txBody>
      </p:sp>
      <p:sp>
        <p:nvSpPr>
          <p:cNvPr id="8" name="Rounded Rectangle 7"/>
          <p:cNvSpPr/>
          <p:nvPr/>
        </p:nvSpPr>
        <p:spPr>
          <a:xfrm>
            <a:off x="2843808" y="5229200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6"/>
              </a:rPr>
              <a:t>Veitingatækni</a:t>
            </a:r>
            <a:endParaRPr lang="is-IS" dirty="0"/>
          </a:p>
        </p:txBody>
      </p:sp>
      <p:sp>
        <p:nvSpPr>
          <p:cNvPr id="9" name="Rounded Rectangle 8"/>
          <p:cNvSpPr/>
          <p:nvPr/>
        </p:nvSpPr>
        <p:spPr>
          <a:xfrm>
            <a:off x="4716016" y="5229200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700" dirty="0" smtClean="0">
                <a:hlinkClick r:id="rId7"/>
              </a:rPr>
              <a:t>Næringafræði</a:t>
            </a:r>
            <a:endParaRPr lang="is-IS" sz="1700" dirty="0"/>
          </a:p>
        </p:txBody>
      </p:sp>
      <p:sp>
        <p:nvSpPr>
          <p:cNvPr id="10" name="Rounded Rectangle 9"/>
          <p:cNvSpPr/>
          <p:nvPr/>
        </p:nvSpPr>
        <p:spPr>
          <a:xfrm>
            <a:off x="2771800" y="4149080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8"/>
              </a:rPr>
              <a:t>Lífsleikni</a:t>
            </a:r>
            <a:endParaRPr lang="is-IS" dirty="0"/>
          </a:p>
        </p:txBody>
      </p:sp>
      <p:sp>
        <p:nvSpPr>
          <p:cNvPr id="11" name="Rounded Rectangle 10"/>
          <p:cNvSpPr/>
          <p:nvPr/>
        </p:nvSpPr>
        <p:spPr>
          <a:xfrm>
            <a:off x="4644008" y="4149080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Hreinlætisfræði - bókleg</a:t>
            </a:r>
            <a:endParaRPr lang="is-I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6588224" y="4149080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0"/>
              </a:rPr>
              <a:t>Hreinlætisfræði - verkleg</a:t>
            </a:r>
            <a:endParaRPr lang="is-I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2771800" y="299695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1"/>
              </a:rPr>
              <a:t>Prjón og hekl</a:t>
            </a:r>
            <a:endParaRPr lang="is-IS" dirty="0"/>
          </a:p>
        </p:txBody>
      </p:sp>
      <p:sp>
        <p:nvSpPr>
          <p:cNvPr id="14" name="Rounded Rectangle 13"/>
          <p:cNvSpPr/>
          <p:nvPr/>
        </p:nvSpPr>
        <p:spPr>
          <a:xfrm>
            <a:off x="4644008" y="299695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2"/>
              </a:rPr>
              <a:t>Vefnaður</a:t>
            </a:r>
            <a:endParaRPr lang="is-IS" dirty="0"/>
          </a:p>
        </p:txBody>
      </p:sp>
      <p:sp>
        <p:nvSpPr>
          <p:cNvPr id="15" name="Rounded Rectangle 14"/>
          <p:cNvSpPr/>
          <p:nvPr/>
        </p:nvSpPr>
        <p:spPr>
          <a:xfrm>
            <a:off x="6516216" y="299695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hlinkClick r:id="rId13"/>
              </a:rPr>
              <a:t>Listmunagerð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>
                <a:hlinkClick r:id="rId3"/>
              </a:rPr>
              <a:t>Borgarholtsskóli</a:t>
            </a:r>
            <a:r>
              <a:rPr lang="is-IS" dirty="0"/>
              <a:t> </a:t>
            </a:r>
            <a:endParaRPr lang="en-US" sz="2800" dirty="0"/>
          </a:p>
        </p:txBody>
      </p:sp>
      <p:pic>
        <p:nvPicPr>
          <p:cNvPr id="6149" name="Picture 5" descr="Merki Borgarholtsskó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648"/>
            <a:ext cx="809625" cy="952500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/>
        </p:nvGraphicFramePr>
        <p:xfrm>
          <a:off x="2699792" y="6093296"/>
          <a:ext cx="4128120" cy="37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55576" y="155679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solidFill>
                  <a:schemeClr val="tx1"/>
                </a:solidFill>
                <a:hlinkClick r:id="rId10"/>
              </a:rPr>
              <a:t>Bíliðngreinar</a:t>
            </a:r>
            <a:endParaRPr lang="en-US" b="1" i="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31640" y="234888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1"/>
              </a:rPr>
              <a:t>Grunnnám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331640" y="306896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2"/>
              </a:rPr>
              <a:t>Bifreiðasmíði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1331640" y="378904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13"/>
              </a:rPr>
              <a:t>Bifvélavirkjun</a:t>
            </a:r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1331640" y="450912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14"/>
              </a:rPr>
              <a:t>Bílamálun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5292080" y="155679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15"/>
              </a:rPr>
              <a:t>Málm</a:t>
            </a:r>
            <a:r>
              <a:rPr lang="en-US" sz="2400" b="1" i="0" dirty="0" smtClean="0">
                <a:hlinkClick r:id="rId15"/>
              </a:rPr>
              <a:t>- </a:t>
            </a:r>
            <a:r>
              <a:rPr lang="en-US" sz="2400" b="1" i="0" dirty="0" err="1" smtClean="0">
                <a:hlinkClick r:id="rId15"/>
              </a:rPr>
              <a:t>og</a:t>
            </a:r>
            <a:r>
              <a:rPr lang="en-US" sz="2400" b="1" i="0" dirty="0" smtClean="0">
                <a:hlinkClick r:id="rId15"/>
              </a:rPr>
              <a:t> </a:t>
            </a:r>
            <a:r>
              <a:rPr lang="en-US" sz="2400" b="1" i="0" dirty="0" err="1" smtClean="0">
                <a:hlinkClick r:id="rId15"/>
              </a:rPr>
              <a:t>véltæknigreinar</a:t>
            </a:r>
            <a:endParaRPr lang="en-US" sz="2400" b="1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5868144" y="234888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6"/>
              </a:rPr>
              <a:t>Grunndeild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868144" y="522920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7"/>
              </a:rPr>
              <a:t>Vélvirkjun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868144" y="450912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8"/>
              </a:rPr>
              <a:t>Stálsmíði</a:t>
            </a:r>
            <a:endParaRPr lang="en-U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5868144" y="378904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9"/>
              </a:rPr>
              <a:t>Rennismíði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5868144" y="306896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20"/>
              </a:rPr>
              <a:t>Blikksmíði</a:t>
            </a:r>
            <a:endParaRPr lang="en-US" sz="28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971600" y="2276872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71600" y="27089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71600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71600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71600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08104" y="2276872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508104" y="27089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08104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508104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508104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08104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2555776" y="6093296"/>
            <a:ext cx="4124088" cy="375816"/>
            <a:chOff x="0" y="0"/>
            <a:chExt cx="4124088" cy="375816"/>
          </a:xfrm>
        </p:grpSpPr>
        <p:sp>
          <p:nvSpPr>
            <p:cNvPr id="53" name="Rounded Rectangle 52"/>
            <p:cNvSpPr/>
            <p:nvPr/>
          </p:nvSpPr>
          <p:spPr>
            <a:xfrm>
              <a:off x="0" y="0"/>
              <a:ext cx="4124088" cy="3758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11007" y="11007"/>
              <a:ext cx="4102074" cy="353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s-IS" sz="1800" b="1" kern="1200" dirty="0" smtClean="0">
                  <a:hlinkClick r:id="rId21"/>
                </a:rPr>
                <a:t>Viðbótarnám til stúdentsprófs</a:t>
              </a:r>
              <a:endParaRPr lang="is-IS" sz="1800" b="1" kern="12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707904" y="1196752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100" dirty="0" smtClean="0">
                <a:hlinkClick r:id="rId22"/>
              </a:rPr>
              <a:t>Inntökuskilyrði námsbrauta</a:t>
            </a:r>
            <a:endParaRPr lang="is-I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is-IS" dirty="0" smtClean="0">
                <a:hlinkClick r:id="rId2"/>
              </a:rPr>
              <a:t>Menntaskólinn á Egilsstöðum</a:t>
            </a:r>
            <a:endParaRPr lang="is-IS" dirty="0"/>
          </a:p>
        </p:txBody>
      </p:sp>
      <p:pic>
        <p:nvPicPr>
          <p:cNvPr id="3" name="Picture 2" descr="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0"/>
            <a:ext cx="1474297" cy="101726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19672" y="24928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Alþjóðabraut</a:t>
            </a:r>
            <a:endParaRPr lang="is-IS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220486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4"/>
              </a:rPr>
              <a:t>Hagnýt málalína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107504" y="155679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4"/>
              </a:rPr>
              <a:t>Ferðamálalína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107504" y="2852936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4"/>
              </a:rPr>
              <a:t>Íþróttalína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3501008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4"/>
              </a:rPr>
              <a:t>Opin lína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1619672" y="49411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Félagsgreinabraut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107504" y="544522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Opin lína</a:t>
            </a:r>
            <a:endParaRPr lang="is-I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07504" y="479715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Íþróttalína</a:t>
            </a:r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107504" y="6093296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Heilbrigðislína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107504" y="4149080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5"/>
              </a:rPr>
              <a:t>Almenn félagsgreinalína</a:t>
            </a:r>
            <a:endParaRPr lang="is-IS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95936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88024" y="141277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707904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707904" y="53012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347864" y="90872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Námsbrautir</a:t>
            </a:r>
            <a:endParaRPr lang="is-IS" i="0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8" y="908720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7"/>
              </a:rPr>
              <a:t>Inntökuskilyrði námsbrauta</a:t>
            </a:r>
            <a:endParaRPr lang="is-IS" sz="1000" dirty="0"/>
          </a:p>
        </p:txBody>
      </p:sp>
      <p:cxnSp>
        <p:nvCxnSpPr>
          <p:cNvPr id="34" name="Straight Arrow Connector 33"/>
          <p:cNvCxnSpPr>
            <a:stCxn id="4" idx="1"/>
          </p:cNvCxnSpPr>
          <p:nvPr/>
        </p:nvCxnSpPr>
        <p:spPr>
          <a:xfrm flipH="1" flipV="1">
            <a:off x="1403648" y="2060848"/>
            <a:ext cx="216024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1"/>
          </p:cNvCxnSpPr>
          <p:nvPr/>
        </p:nvCxnSpPr>
        <p:spPr>
          <a:xfrm flipH="1">
            <a:off x="1403648" y="2888940"/>
            <a:ext cx="216024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1"/>
          </p:cNvCxnSpPr>
          <p:nvPr/>
        </p:nvCxnSpPr>
        <p:spPr>
          <a:xfrm flipH="1" flipV="1">
            <a:off x="1403648" y="2708920"/>
            <a:ext cx="21602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1"/>
          </p:cNvCxnSpPr>
          <p:nvPr/>
        </p:nvCxnSpPr>
        <p:spPr>
          <a:xfrm flipH="1">
            <a:off x="1403648" y="2888940"/>
            <a:ext cx="21602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1"/>
          </p:cNvCxnSpPr>
          <p:nvPr/>
        </p:nvCxnSpPr>
        <p:spPr>
          <a:xfrm flipH="1">
            <a:off x="1403648" y="5337212"/>
            <a:ext cx="216024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1"/>
          </p:cNvCxnSpPr>
          <p:nvPr/>
        </p:nvCxnSpPr>
        <p:spPr>
          <a:xfrm flipH="1" flipV="1">
            <a:off x="1403648" y="4653136"/>
            <a:ext cx="216024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1"/>
          </p:cNvCxnSpPr>
          <p:nvPr/>
        </p:nvCxnSpPr>
        <p:spPr>
          <a:xfrm flipH="1" flipV="1">
            <a:off x="1403648" y="5229200"/>
            <a:ext cx="21602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" idx="1"/>
          </p:cNvCxnSpPr>
          <p:nvPr/>
        </p:nvCxnSpPr>
        <p:spPr>
          <a:xfrm flipH="1">
            <a:off x="1403648" y="5337212"/>
            <a:ext cx="21602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148064" y="24928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Listnámsbraut</a:t>
            </a:r>
            <a:endParaRPr lang="is-IS" i="0" dirty="0"/>
          </a:p>
        </p:txBody>
      </p:sp>
      <p:sp>
        <p:nvSpPr>
          <p:cNvPr id="55" name="Rounded Rectangle 54"/>
          <p:cNvSpPr/>
          <p:nvPr/>
        </p:nvSpPr>
        <p:spPr>
          <a:xfrm>
            <a:off x="5220072" y="458112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Náttúrufræðibraut</a:t>
            </a:r>
            <a:endParaRPr lang="is-IS" i="0" dirty="0"/>
          </a:p>
        </p:txBody>
      </p:sp>
      <p:sp>
        <p:nvSpPr>
          <p:cNvPr id="56" name="Rounded Rectangle 55"/>
          <p:cNvSpPr/>
          <p:nvPr/>
        </p:nvSpPr>
        <p:spPr>
          <a:xfrm>
            <a:off x="7524328" y="1628800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Myndlistarlína</a:t>
            </a:r>
            <a:endParaRPr lang="is-IS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7524328" y="3573016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Opin lína</a:t>
            </a:r>
            <a:endParaRPr lang="is-IS" sz="1400" dirty="0"/>
          </a:p>
        </p:txBody>
      </p:sp>
      <p:sp>
        <p:nvSpPr>
          <p:cNvPr id="58" name="Rounded Rectangle 57"/>
          <p:cNvSpPr/>
          <p:nvPr/>
        </p:nvSpPr>
        <p:spPr>
          <a:xfrm>
            <a:off x="7524328" y="292494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Sviðslistalína</a:t>
            </a:r>
            <a:endParaRPr lang="is-I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7524328" y="2276872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Hönnunarlína</a:t>
            </a:r>
            <a:endParaRPr lang="is-IS" sz="1400" dirty="0"/>
          </a:p>
        </p:txBody>
      </p:sp>
      <p:sp>
        <p:nvSpPr>
          <p:cNvPr id="60" name="Rounded Rectangle 59"/>
          <p:cNvSpPr/>
          <p:nvPr/>
        </p:nvSpPr>
        <p:spPr>
          <a:xfrm>
            <a:off x="3635896" y="5661248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9"/>
              </a:rPr>
              <a:t>Almenn náttúrufræðilína</a:t>
            </a:r>
            <a:endParaRPr lang="is-IS" sz="1200" dirty="0"/>
          </a:p>
        </p:txBody>
      </p:sp>
      <p:sp>
        <p:nvSpPr>
          <p:cNvPr id="61" name="Rounded Rectangle 60"/>
          <p:cNvSpPr/>
          <p:nvPr/>
        </p:nvSpPr>
        <p:spPr>
          <a:xfrm>
            <a:off x="7740352" y="5661248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Heilbrigðislína</a:t>
            </a:r>
            <a:endParaRPr lang="is-IS" sz="1400" dirty="0"/>
          </a:p>
        </p:txBody>
      </p:sp>
      <p:sp>
        <p:nvSpPr>
          <p:cNvPr id="62" name="Rounded Rectangle 61"/>
          <p:cNvSpPr/>
          <p:nvPr/>
        </p:nvSpPr>
        <p:spPr>
          <a:xfrm>
            <a:off x="5004048" y="5661248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Almenn verkfræðilína</a:t>
            </a:r>
            <a:endParaRPr lang="is-IS" sz="1400" dirty="0"/>
          </a:p>
        </p:txBody>
      </p:sp>
      <p:sp>
        <p:nvSpPr>
          <p:cNvPr id="63" name="Rounded Rectangle 62"/>
          <p:cNvSpPr/>
          <p:nvPr/>
        </p:nvSpPr>
        <p:spPr>
          <a:xfrm>
            <a:off x="6372200" y="5661248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Íþróttalína</a:t>
            </a:r>
            <a:endParaRPr lang="is-IS" sz="1400" dirty="0"/>
          </a:p>
        </p:txBody>
      </p:sp>
      <p:sp>
        <p:nvSpPr>
          <p:cNvPr id="64" name="Rounded Rectangle 63"/>
          <p:cNvSpPr/>
          <p:nvPr/>
        </p:nvSpPr>
        <p:spPr>
          <a:xfrm>
            <a:off x="7524328" y="4725144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Heilbrigðislína</a:t>
            </a:r>
            <a:endParaRPr lang="is-IS" sz="1400" dirty="0"/>
          </a:p>
        </p:txBody>
      </p:sp>
      <p:sp>
        <p:nvSpPr>
          <p:cNvPr id="65" name="Rounded Rectangle 64"/>
          <p:cNvSpPr/>
          <p:nvPr/>
        </p:nvSpPr>
        <p:spPr>
          <a:xfrm>
            <a:off x="5148064" y="357301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0"/>
              </a:rPr>
              <a:t>Hraðbraut</a:t>
            </a:r>
            <a:endParaRPr lang="is-IS" i="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788024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78802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788024" y="49411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4" idx="3"/>
          </p:cNvCxnSpPr>
          <p:nvPr/>
        </p:nvCxnSpPr>
        <p:spPr>
          <a:xfrm flipV="1">
            <a:off x="7236296" y="2132856"/>
            <a:ext cx="288032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4" idx="3"/>
          </p:cNvCxnSpPr>
          <p:nvPr/>
        </p:nvCxnSpPr>
        <p:spPr>
          <a:xfrm>
            <a:off x="7236296" y="2888940"/>
            <a:ext cx="28803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4" idx="3"/>
          </p:cNvCxnSpPr>
          <p:nvPr/>
        </p:nvCxnSpPr>
        <p:spPr>
          <a:xfrm>
            <a:off x="7236296" y="2888940"/>
            <a:ext cx="28803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4" idx="3"/>
          </p:cNvCxnSpPr>
          <p:nvPr/>
        </p:nvCxnSpPr>
        <p:spPr>
          <a:xfrm flipV="1">
            <a:off x="7236296" y="2708920"/>
            <a:ext cx="28803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5" idx="2"/>
          </p:cNvCxnSpPr>
          <p:nvPr/>
        </p:nvCxnSpPr>
        <p:spPr>
          <a:xfrm flipH="1">
            <a:off x="4860032" y="5373216"/>
            <a:ext cx="14041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2"/>
          </p:cNvCxnSpPr>
          <p:nvPr/>
        </p:nvCxnSpPr>
        <p:spPr>
          <a:xfrm>
            <a:off x="6264188" y="5373216"/>
            <a:ext cx="14761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5" idx="2"/>
          </p:cNvCxnSpPr>
          <p:nvPr/>
        </p:nvCxnSpPr>
        <p:spPr>
          <a:xfrm flipH="1">
            <a:off x="6084168" y="5373216"/>
            <a:ext cx="1800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5" idx="2"/>
          </p:cNvCxnSpPr>
          <p:nvPr/>
        </p:nvCxnSpPr>
        <p:spPr>
          <a:xfrm>
            <a:off x="6264188" y="5373216"/>
            <a:ext cx="1800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55" idx="3"/>
            <a:endCxn id="64" idx="1"/>
          </p:cNvCxnSpPr>
          <p:nvPr/>
        </p:nvCxnSpPr>
        <p:spPr>
          <a:xfrm>
            <a:off x="7308304" y="4977172"/>
            <a:ext cx="21602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Verkmenntaskóli Austurlands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1259632" cy="127700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3568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Bygginga- og mannvirkjagreinar</a:t>
            </a:r>
            <a:endParaRPr lang="is-IS" i="0" dirty="0"/>
          </a:p>
        </p:txBody>
      </p:sp>
      <p:sp>
        <p:nvSpPr>
          <p:cNvPr id="5" name="Rounded Rectangle 4"/>
          <p:cNvSpPr/>
          <p:nvPr/>
        </p:nvSpPr>
        <p:spPr>
          <a:xfrm>
            <a:off x="1115616" y="22768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Grunnnám bygginga- og mannvirkjagreina</a:t>
            </a:r>
            <a:endParaRPr lang="is-I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115616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Húsasmíði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563888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Uppeldisbrautir</a:t>
            </a:r>
            <a:endParaRPr lang="is-IS" i="0" dirty="0"/>
          </a:p>
        </p:txBody>
      </p:sp>
      <p:sp>
        <p:nvSpPr>
          <p:cNvPr id="9" name="Rounded Rectangle 8"/>
          <p:cNvSpPr/>
          <p:nvPr/>
        </p:nvSpPr>
        <p:spPr>
          <a:xfrm>
            <a:off x="3995936" y="22768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Námsbraut fyrir leikskólaliða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995936" y="40050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Skólaliðabraut</a:t>
            </a:r>
            <a:endParaRPr lang="is-I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31409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Námsbraut fyrir stuðningsfulltrúa í grunnskólum</a:t>
            </a:r>
            <a:endParaRPr lang="is-I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6228184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Framhaldsskóla</a:t>
            </a:r>
          </a:p>
          <a:p>
            <a:pPr algn="ctr"/>
            <a:r>
              <a:rPr lang="is-IS" i="0" dirty="0" smtClean="0">
                <a:hlinkClick r:id="rId4"/>
              </a:rPr>
              <a:t>braut</a:t>
            </a:r>
            <a:endParaRPr lang="is-IS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6660232" y="22768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Framhaldsskóla</a:t>
            </a:r>
          </a:p>
          <a:p>
            <a:pPr algn="ctr"/>
            <a:r>
              <a:rPr lang="is-IS" sz="1400" dirty="0" smtClean="0">
                <a:hlinkClick r:id="rId10"/>
              </a:rPr>
              <a:t>braut 1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6660232" y="31409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Framhaldsskóla</a:t>
            </a:r>
          </a:p>
          <a:p>
            <a:pPr algn="ctr"/>
            <a:r>
              <a:rPr lang="is-IS" sz="1400" dirty="0" smtClean="0">
                <a:hlinkClick r:id="rId11"/>
              </a:rPr>
              <a:t>braut 2</a:t>
            </a:r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827584" y="479715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Sjúkraliðabraut</a:t>
            </a:r>
            <a:endParaRPr lang="is-IS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1259632" y="573325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2"/>
              </a:rPr>
              <a:t>Sjúkraliðabraut</a:t>
            </a:r>
            <a:endParaRPr lang="is-I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6732240" y="573325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3"/>
              </a:rPr>
              <a:t>Hársnyrtibraut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6300192" y="479715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Hársnyrtinám</a:t>
            </a:r>
            <a:endParaRPr lang="is-IS" i="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7584" y="2132856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2758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2758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72200" y="2132856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72200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7220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07904" y="2132856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0790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07904" y="44371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1600" y="558924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71600" y="60932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44208" y="558924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44208" y="60932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75856" y="836712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Verkmenntaskóli Austurlands</a:t>
            </a:r>
            <a:endParaRPr lang="is-IS" dirty="0"/>
          </a:p>
        </p:txBody>
      </p:sp>
      <p:pic>
        <p:nvPicPr>
          <p:cNvPr id="3" name="Picture 2" descr="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1259632" cy="127700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3568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Starfsbraut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1115616" y="22768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smtClean="0">
                <a:hlinkClick r:id="rId5"/>
              </a:rPr>
              <a:t>Starfsbraut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419872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Stúdentsbrautir</a:t>
            </a:r>
            <a:endParaRPr lang="is-IS" i="0" dirty="0"/>
          </a:p>
        </p:txBody>
      </p:sp>
      <p:sp>
        <p:nvSpPr>
          <p:cNvPr id="8" name="Rounded Rectangle 7"/>
          <p:cNvSpPr/>
          <p:nvPr/>
        </p:nvSpPr>
        <p:spPr>
          <a:xfrm>
            <a:off x="3851920" y="22768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Félagsfræðibraut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Náttúrufræðibraut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6300192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Málmiðngreinar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6732240" y="227687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Grunndeild málm- og véltæknigreina</a:t>
            </a:r>
            <a:endParaRPr lang="is-IS" sz="1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6732240" y="321297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Vélvirkjun</a:t>
            </a:r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755576" y="386104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Rafiðnir</a:t>
            </a:r>
            <a:endParaRPr lang="is-IS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1187624" y="479715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Grunnnám rafiðna</a:t>
            </a:r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1187624" y="58052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Rafvirkjun</a:t>
            </a:r>
            <a:endParaRPr lang="is-I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716016" y="479715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2"/>
              </a:rPr>
              <a:t>Viðbótarnám við starfsnám til stúdentsprófs</a:t>
            </a:r>
            <a:endParaRPr lang="is-IS" i="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27584" y="213285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27584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9592" y="465313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9592" y="52292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99592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63888" y="213285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63888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63888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44208" y="213285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444208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44208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91880" y="908720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3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is-IS" sz="7200" dirty="0" smtClean="0"/>
              <a:t>Suðurland</a:t>
            </a:r>
            <a:endParaRPr lang="is-I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Fjölbrautaskóli Suðurlands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pic>
        <p:nvPicPr>
          <p:cNvPr id="3" name="Picture 2" descr="fs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1626609" cy="7920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220072" y="22048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Grunnnám málmiðngreina</a:t>
            </a:r>
            <a:endParaRPr lang="is-IS" i="0" dirty="0"/>
          </a:p>
        </p:txBody>
      </p:sp>
      <p:sp>
        <p:nvSpPr>
          <p:cNvPr id="9" name="Rounded Rectangle 8"/>
          <p:cNvSpPr/>
          <p:nvPr/>
        </p:nvSpPr>
        <p:spPr>
          <a:xfrm>
            <a:off x="1547664" y="22048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Grunnnám bygginga- og mannvirkjagreina</a:t>
            </a:r>
            <a:endParaRPr lang="is-IS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5292080" y="40050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6"/>
              </a:rPr>
              <a:t>Grunndeild bíliðna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1979712" y="31409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Húsasmíði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915816" y="980728"/>
            <a:ext cx="30243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8"/>
              </a:rPr>
              <a:t>Starfsmenntanám</a:t>
            </a:r>
            <a:endParaRPr lang="is-IS" sz="2800" b="1" i="0" dirty="0"/>
          </a:p>
        </p:txBody>
      </p:sp>
      <p:sp>
        <p:nvSpPr>
          <p:cNvPr id="15" name="Rounded Rectangle 14"/>
          <p:cNvSpPr/>
          <p:nvPr/>
        </p:nvSpPr>
        <p:spPr>
          <a:xfrm>
            <a:off x="5652120" y="314096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Vélvirkjun</a:t>
            </a:r>
            <a:endParaRPr lang="is-IS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691680" y="299695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9168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64088" y="299695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64088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547664" y="40050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0"/>
              </a:rPr>
              <a:t>Hestamennska</a:t>
            </a:r>
            <a:endParaRPr lang="is-IS" i="0" dirty="0"/>
          </a:p>
        </p:txBody>
      </p:sp>
      <p:sp>
        <p:nvSpPr>
          <p:cNvPr id="24" name="Rounded Rectangle 23"/>
          <p:cNvSpPr/>
          <p:nvPr/>
        </p:nvSpPr>
        <p:spPr>
          <a:xfrm>
            <a:off x="1547664" y="573325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1"/>
              </a:rPr>
              <a:t>Söðlasmíði</a:t>
            </a:r>
            <a:endParaRPr lang="is-IS" i="0" dirty="0"/>
          </a:p>
        </p:txBody>
      </p:sp>
      <p:sp>
        <p:nvSpPr>
          <p:cNvPr id="25" name="Rounded Rectangle 24"/>
          <p:cNvSpPr/>
          <p:nvPr/>
        </p:nvSpPr>
        <p:spPr>
          <a:xfrm>
            <a:off x="5292080" y="486916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2"/>
              </a:rPr>
              <a:t>Sjúkraliðabraut</a:t>
            </a:r>
            <a:endParaRPr lang="is-IS" i="0" dirty="0"/>
          </a:p>
        </p:txBody>
      </p:sp>
      <p:sp>
        <p:nvSpPr>
          <p:cNvPr id="26" name="Rounded Rectangle 25"/>
          <p:cNvSpPr/>
          <p:nvPr/>
        </p:nvSpPr>
        <p:spPr>
          <a:xfrm>
            <a:off x="1547664" y="486916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3"/>
              </a:rPr>
              <a:t>Íþróttabraut</a:t>
            </a:r>
            <a:endParaRPr lang="is-IS" i="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139952" y="1772816"/>
            <a:ext cx="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88024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707904" y="24928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707904" y="43651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707904" y="52292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707904" y="60932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788024" y="5301208"/>
            <a:ext cx="495672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788024" y="4365104"/>
            <a:ext cx="495672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88024" y="2492896"/>
            <a:ext cx="423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00192" y="908720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is-IS" dirty="0" smtClean="0">
                <a:hlinkClick r:id="rId2"/>
              </a:rPr>
              <a:t>Fjölbrautaskóli Suðurlands</a:t>
            </a:r>
            <a:endParaRPr lang="is-IS" dirty="0"/>
          </a:p>
        </p:txBody>
      </p:sp>
      <p:pic>
        <p:nvPicPr>
          <p:cNvPr id="3" name="Picture 2" descr="fs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1626609" cy="79208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499992" y="1196752"/>
            <a:ext cx="28083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Bóknámsbrautir</a:t>
            </a:r>
            <a:endParaRPr lang="is-IS" sz="2800" b="1" i="0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13407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Almenn braut</a:t>
            </a:r>
            <a:endParaRPr lang="is-IS" i="0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22048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Almenn braut - hestamennska</a:t>
            </a:r>
            <a:endParaRPr lang="is-I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683568" y="393305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Almenn braut - almennt nám</a:t>
            </a:r>
            <a:endParaRPr lang="is-I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683568" y="306896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Almenn braut - undirbúningsnám</a:t>
            </a:r>
            <a:endParaRPr lang="is-I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419872" y="22048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8"/>
              </a:rPr>
              <a:t>Félagsfræðibraut</a:t>
            </a:r>
            <a:endParaRPr lang="is-IS" i="0" dirty="0"/>
          </a:p>
        </p:txBody>
      </p:sp>
      <p:sp>
        <p:nvSpPr>
          <p:cNvPr id="10" name="Rounded Rectangle 9"/>
          <p:cNvSpPr/>
          <p:nvPr/>
        </p:nvSpPr>
        <p:spPr>
          <a:xfrm>
            <a:off x="6300192" y="220486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Íþróttabraut </a:t>
            </a:r>
          </a:p>
          <a:p>
            <a:pPr algn="ctr"/>
            <a:r>
              <a:rPr lang="is-IS" i="0" dirty="0" smtClean="0">
                <a:hlinkClick r:id="rId9"/>
              </a:rPr>
              <a:t>fyrri hluti</a:t>
            </a:r>
            <a:endParaRPr lang="is-IS" i="0" dirty="0"/>
          </a:p>
        </p:txBody>
      </p:sp>
      <p:sp>
        <p:nvSpPr>
          <p:cNvPr id="11" name="Rounded Rectangle 10"/>
          <p:cNvSpPr/>
          <p:nvPr/>
        </p:nvSpPr>
        <p:spPr>
          <a:xfrm>
            <a:off x="6300192" y="342900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0"/>
              </a:rPr>
              <a:t>Náttúrufræðibraut</a:t>
            </a:r>
            <a:endParaRPr lang="is-IS" i="0" dirty="0"/>
          </a:p>
        </p:txBody>
      </p:sp>
      <p:sp>
        <p:nvSpPr>
          <p:cNvPr id="12" name="Rounded Rectangle 11"/>
          <p:cNvSpPr/>
          <p:nvPr/>
        </p:nvSpPr>
        <p:spPr>
          <a:xfrm>
            <a:off x="3419872" y="342900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1"/>
              </a:rPr>
              <a:t>Málabraut</a:t>
            </a:r>
            <a:endParaRPr lang="is-IS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6372200" y="450912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2"/>
              </a:rPr>
              <a:t>Viðskipta- og hagfræðibraut</a:t>
            </a:r>
            <a:endParaRPr lang="is-IS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3419872" y="458112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3"/>
              </a:rPr>
              <a:t>Starfsbraut</a:t>
            </a:r>
            <a:endParaRPr lang="is-IS" i="0" dirty="0"/>
          </a:p>
        </p:txBody>
      </p:sp>
      <p:sp>
        <p:nvSpPr>
          <p:cNvPr id="15" name="Rounded Rectangle 14"/>
          <p:cNvSpPr/>
          <p:nvPr/>
        </p:nvSpPr>
        <p:spPr>
          <a:xfrm>
            <a:off x="323528" y="494116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4"/>
              </a:rPr>
              <a:t>Listabraut</a:t>
            </a:r>
            <a:endParaRPr lang="is-IS" i="0" dirty="0"/>
          </a:p>
        </p:txBody>
      </p:sp>
      <p:sp>
        <p:nvSpPr>
          <p:cNvPr id="16" name="Rounded Rectangle 15"/>
          <p:cNvSpPr/>
          <p:nvPr/>
        </p:nvSpPr>
        <p:spPr>
          <a:xfrm>
            <a:off x="755576" y="577788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4"/>
              </a:rPr>
              <a:t>Listnámsbraut - fyrri hluti</a:t>
            </a:r>
            <a:endParaRPr lang="is-IS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7544" y="213285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7544" y="25649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7544" y="342900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544" y="429309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7544" y="57332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7544" y="61653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24128" y="198884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4168" y="1988840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508104" y="24928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508104" y="37890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508104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084168" y="24928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84168" y="37890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80312" y="1124744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5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Framhaldsskólinn í Vestmannaeyjum</a:t>
            </a:r>
            <a:endParaRPr lang="is-IS" dirty="0"/>
          </a:p>
        </p:txBody>
      </p:sp>
      <p:pic>
        <p:nvPicPr>
          <p:cNvPr id="3" name="Picture 2" descr="wes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1259632" cy="6878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547664" y="1556792"/>
            <a:ext cx="30243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Starfsréttindanám</a:t>
            </a:r>
            <a:endParaRPr lang="is-IS" sz="28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256490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Vélstjórnarnám</a:t>
            </a:r>
            <a:endParaRPr lang="is-IS" i="0" dirty="0"/>
          </a:p>
        </p:txBody>
      </p:sp>
      <p:sp>
        <p:nvSpPr>
          <p:cNvPr id="7" name="Rounded Rectangle 6"/>
          <p:cNvSpPr/>
          <p:nvPr/>
        </p:nvSpPr>
        <p:spPr>
          <a:xfrm>
            <a:off x="467544" y="342900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5"/>
              </a:rPr>
              <a:t>Vélstjórnarbraut A</a:t>
            </a:r>
            <a:endParaRPr lang="is-I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23728" y="3717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67544" y="429309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Vélstjórnarbraut B</a:t>
            </a:r>
            <a:endParaRPr lang="is-I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39752" y="328498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23728" y="46531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419872" y="256490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4"/>
              </a:rPr>
              <a:t>Skipstjórnarnám</a:t>
            </a:r>
            <a:endParaRPr lang="is-IS" i="0" dirty="0"/>
          </a:p>
        </p:txBody>
      </p:sp>
      <p:sp>
        <p:nvSpPr>
          <p:cNvPr id="15" name="Rounded Rectangle 14"/>
          <p:cNvSpPr/>
          <p:nvPr/>
        </p:nvSpPr>
        <p:spPr>
          <a:xfrm>
            <a:off x="3851920" y="340161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"Pungapróf"</a:t>
            </a:r>
            <a:endParaRPr lang="is-I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63888" y="292494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63888" y="37890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851920" y="429309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Skipstjórnarbraut B</a:t>
            </a:r>
            <a:endParaRPr lang="is-IS" sz="1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563888" y="3789040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63888" y="46531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851920" y="522920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 smtClean="0">
                <a:hlinkClick r:id="rId5"/>
              </a:rPr>
              <a:t>Skipstjórnarbraut A</a:t>
            </a:r>
            <a:endParaRPr lang="is-IS" sz="13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563888" y="55892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372200" y="2564904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9"/>
              </a:rPr>
              <a:t>Grunnnám rafiðna</a:t>
            </a:r>
            <a:endParaRPr lang="is-IS" i="0" dirty="0"/>
          </a:p>
        </p:txBody>
      </p:sp>
      <p:sp>
        <p:nvSpPr>
          <p:cNvPr id="32" name="Rounded Rectangle 31"/>
          <p:cNvSpPr/>
          <p:nvPr/>
        </p:nvSpPr>
        <p:spPr>
          <a:xfrm>
            <a:off x="539552" y="5229200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0"/>
              </a:rPr>
              <a:t>Sjúkraliðabraut</a:t>
            </a:r>
            <a:endParaRPr lang="is-IS" i="0" dirty="0"/>
          </a:p>
        </p:txBody>
      </p:sp>
      <p:sp>
        <p:nvSpPr>
          <p:cNvPr id="33" name="Rounded Rectangle 32"/>
          <p:cNvSpPr/>
          <p:nvPr/>
        </p:nvSpPr>
        <p:spPr>
          <a:xfrm>
            <a:off x="6372200" y="4581128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1"/>
              </a:rPr>
              <a:t>Grunnnám bygginga- og mannvirkjagreina</a:t>
            </a:r>
            <a:endParaRPr lang="is-IS" i="0" dirty="0"/>
          </a:p>
        </p:txBody>
      </p:sp>
      <p:sp>
        <p:nvSpPr>
          <p:cNvPr id="34" name="Rounded Rectangle 33"/>
          <p:cNvSpPr/>
          <p:nvPr/>
        </p:nvSpPr>
        <p:spPr>
          <a:xfrm>
            <a:off x="6372200" y="357301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i="0" dirty="0" smtClean="0">
                <a:hlinkClick r:id="rId12"/>
              </a:rPr>
              <a:t>Grunnnám í málm- og véltækni</a:t>
            </a:r>
            <a:endParaRPr lang="is-IS" i="0" dirty="0"/>
          </a:p>
        </p:txBody>
      </p:sp>
      <p:sp>
        <p:nvSpPr>
          <p:cNvPr id="35" name="Rounded Rectangle 34"/>
          <p:cNvSpPr/>
          <p:nvPr/>
        </p:nvSpPr>
        <p:spPr>
          <a:xfrm>
            <a:off x="5940152" y="1556792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13"/>
              </a:rPr>
              <a:t>Iðnnám</a:t>
            </a:r>
            <a:endParaRPr lang="is-IS" sz="2800" b="1" i="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8172400" y="2204864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84168" y="234888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84168" y="29969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084168" y="39330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84168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71800" y="234888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03848" y="227687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627784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627784" y="558924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03848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63888" y="1196752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4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Framhaldsskólinn í Vestmannaeyjum</a:t>
            </a:r>
            <a:endParaRPr kumimoji="0" lang="is-I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wes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1259632" cy="6878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23928" y="1772816"/>
            <a:ext cx="30243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Bóknám til stúdentsprófs</a:t>
            </a:r>
            <a:endParaRPr lang="is-IS" sz="2800" b="1" i="0" dirty="0"/>
          </a:p>
        </p:txBody>
      </p:sp>
      <p:sp>
        <p:nvSpPr>
          <p:cNvPr id="6" name="Rounded Rectangle 5"/>
          <p:cNvSpPr/>
          <p:nvPr/>
        </p:nvSpPr>
        <p:spPr>
          <a:xfrm>
            <a:off x="323528" y="177281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5"/>
              </a:rPr>
              <a:t>Almenn námsbraut</a:t>
            </a:r>
            <a:endParaRPr lang="is-IS" i="0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260952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Almenn braut - bóknámslína</a:t>
            </a:r>
            <a:endParaRPr lang="is-I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544" y="25649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7544" y="29969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55576" y="35010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Almenn braut - verknámslína</a:t>
            </a:r>
            <a:endParaRPr lang="is-I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7544" y="38610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55576" y="4437112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 smtClean="0">
                <a:hlinkClick r:id="rId6"/>
              </a:rPr>
              <a:t>Almenn braut - íþrótta- og heilbrigðislína</a:t>
            </a:r>
            <a:endParaRPr lang="is-IS" sz="13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7544" y="47971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7544" y="292494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491880" y="285293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7"/>
              </a:rPr>
              <a:t>Félagsfræðibraut</a:t>
            </a:r>
            <a:endParaRPr lang="is-I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3059832" y="551723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Viðbótarnám til stúdentsprófs</a:t>
            </a:r>
            <a:endParaRPr lang="is-I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5868144" y="393305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Viðskipta- og hagfræðibraut</a:t>
            </a:r>
            <a:endParaRPr lang="is-IS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3491880" y="400506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Náttúrufræðibraut</a:t>
            </a:r>
            <a:endParaRPr lang="is-IS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5868144" y="2852936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Málabraut</a:t>
            </a:r>
            <a:endParaRPr lang="is-IS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5940152" y="551723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i="0" dirty="0" smtClean="0">
                <a:hlinkClick r:id="rId12"/>
              </a:rPr>
              <a:t>Starfsbraut</a:t>
            </a:r>
            <a:endParaRPr lang="is-IS" i="0" dirty="0"/>
          </a:p>
        </p:txBody>
      </p:sp>
      <p:cxnSp>
        <p:nvCxnSpPr>
          <p:cNvPr id="22" name="Straight Connector 21"/>
          <p:cNvCxnSpPr>
            <a:stCxn id="5" idx="2"/>
          </p:cNvCxnSpPr>
          <p:nvPr/>
        </p:nvCxnSpPr>
        <p:spPr>
          <a:xfrm>
            <a:off x="5436096" y="256490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80112" y="256490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220072" y="32129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220072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0112" y="32129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80112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19872" y="1196752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13"/>
              </a:rPr>
              <a:t>Inntökuskilyrði námsbrauta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2"/>
              </a:rPr>
              <a:t>Menntaskólinn að Laugarvatni</a:t>
            </a:r>
            <a:r>
              <a:rPr lang="is-IS" dirty="0" smtClean="0"/>
              <a:t/>
            </a:r>
            <a:br>
              <a:rPr lang="is-IS" dirty="0" smtClean="0"/>
            </a:br>
            <a:endParaRPr lang="en-US" dirty="0"/>
          </a:p>
        </p:txBody>
      </p:sp>
      <p:pic>
        <p:nvPicPr>
          <p:cNvPr id="6" name="Picture 5" descr="m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48680"/>
            <a:ext cx="828675" cy="8286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771800" y="1988840"/>
            <a:ext cx="30243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i="0" dirty="0" smtClean="0">
                <a:hlinkClick r:id="rId4"/>
              </a:rPr>
              <a:t>Bóknám til stúdentsprófs</a:t>
            </a:r>
            <a:endParaRPr lang="is-IS" sz="2800" b="1" i="0" dirty="0"/>
          </a:p>
        </p:txBody>
      </p:sp>
      <p:sp>
        <p:nvSpPr>
          <p:cNvPr id="8" name="Rounded Rectangle 7"/>
          <p:cNvSpPr/>
          <p:nvPr/>
        </p:nvSpPr>
        <p:spPr>
          <a:xfrm>
            <a:off x="1043608" y="3645024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i="0" dirty="0" smtClean="0">
                <a:hlinkClick r:id="rId5"/>
              </a:rPr>
              <a:t>Félagsfræðibraut</a:t>
            </a:r>
            <a:endParaRPr lang="is-IS" sz="2400" i="0" dirty="0"/>
          </a:p>
        </p:txBody>
      </p:sp>
      <p:sp>
        <p:nvSpPr>
          <p:cNvPr id="9" name="Rounded Rectangle 8"/>
          <p:cNvSpPr/>
          <p:nvPr/>
        </p:nvSpPr>
        <p:spPr>
          <a:xfrm>
            <a:off x="4788024" y="3573016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i="0" dirty="0" smtClean="0">
                <a:hlinkClick r:id="rId6"/>
              </a:rPr>
              <a:t>Náttúrufræðibraut</a:t>
            </a:r>
            <a:endParaRPr lang="is-IS" sz="2400" i="0" dirty="0"/>
          </a:p>
        </p:txBody>
      </p: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2483768" y="2780928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>
            <a:off x="4283968" y="2780928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3648" y="4725144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7"/>
              </a:rPr>
              <a:t>Inntökuskilyrði námsbrautar</a:t>
            </a:r>
            <a:endParaRPr lang="is-I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4653136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 smtClean="0">
                <a:hlinkClick r:id="rId8"/>
              </a:rPr>
              <a:t>Inntökuskilyrði námsbrautar</a:t>
            </a:r>
            <a:endParaRPr lang="is-I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b="1" smtClean="0">
                <a:latin typeface="Comic Sans MS" pitchFamily="66" charset="0"/>
              </a:rPr>
              <a:t>Vefsíður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0174"/>
            <a:ext cx="8229600" cy="4941901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000" dirty="0" err="1" smtClean="0">
                <a:latin typeface="+mj-lt"/>
                <a:hlinkClick r:id="rId2"/>
              </a:rPr>
              <a:t>Menntagátt</a:t>
            </a:r>
            <a:endParaRPr lang="en-US" sz="40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  <a:hlinkClick r:id="rId3"/>
              </a:rPr>
              <a:t>Starfslýsingar </a:t>
            </a:r>
            <a:endParaRPr lang="is-IS" sz="40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  <a:hlinkClick r:id="rId4"/>
              </a:rPr>
              <a:t>Bendill</a:t>
            </a:r>
            <a:r>
              <a:rPr lang="is-IS" sz="4000" dirty="0" smtClean="0">
                <a:latin typeface="+mj-lt"/>
              </a:rPr>
              <a:t> - áhugasviðskönnun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is-IS" sz="4000" dirty="0" smtClean="0">
                <a:latin typeface="+mj-lt"/>
                <a:hlinkClick r:id="rId5"/>
              </a:rPr>
              <a:t>Iðan</a:t>
            </a:r>
            <a:r>
              <a:rPr lang="is-IS" sz="4000" dirty="0" smtClean="0">
                <a:latin typeface="+mj-lt"/>
              </a:rPr>
              <a:t> – starfslýsingar iðngreina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857256"/>
          </a:xfrm>
        </p:spPr>
        <p:txBody>
          <a:bodyPr/>
          <a:lstStyle/>
          <a:p>
            <a:r>
              <a:rPr lang="en-US" dirty="0" err="1" smtClean="0">
                <a:hlinkClick r:id="rId3"/>
              </a:rPr>
              <a:t>Borgarholtsskóli</a:t>
            </a:r>
            <a:endParaRPr lang="en-US" dirty="0"/>
          </a:p>
        </p:txBody>
      </p:sp>
      <p:pic>
        <p:nvPicPr>
          <p:cNvPr id="8" name="Picture 5" descr="Merki Borgarholtsskó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290"/>
            <a:ext cx="809625" cy="9525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755576" y="162880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5"/>
              </a:rPr>
              <a:t>Bóknám</a:t>
            </a:r>
            <a:r>
              <a:rPr lang="en-US" sz="2400" b="1" i="0" dirty="0" smtClean="0">
                <a:hlinkClick r:id="rId5"/>
              </a:rPr>
              <a:t> </a:t>
            </a:r>
            <a:r>
              <a:rPr lang="en-US" sz="2400" b="1" i="0" dirty="0" err="1" smtClean="0">
                <a:hlinkClick r:id="rId5"/>
              </a:rPr>
              <a:t>til</a:t>
            </a:r>
            <a:r>
              <a:rPr lang="en-US" sz="2400" b="1" i="0" dirty="0" smtClean="0">
                <a:hlinkClick r:id="rId5"/>
              </a:rPr>
              <a:t> </a:t>
            </a:r>
            <a:r>
              <a:rPr lang="en-US" sz="2400" b="1" i="0" dirty="0" err="1" smtClean="0">
                <a:hlinkClick r:id="rId5"/>
              </a:rPr>
              <a:t>stúdentsprófs</a:t>
            </a:r>
            <a:endParaRPr lang="en-US" sz="2000" b="1" i="0" dirty="0"/>
          </a:p>
        </p:txBody>
      </p:sp>
      <p:sp>
        <p:nvSpPr>
          <p:cNvPr id="7" name="Rounded Rectangle 6"/>
          <p:cNvSpPr/>
          <p:nvPr/>
        </p:nvSpPr>
        <p:spPr>
          <a:xfrm>
            <a:off x="1331640" y="242088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6"/>
              </a:rPr>
              <a:t>Félagsfræðabraut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31640" y="314096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7"/>
              </a:rPr>
              <a:t>Náttúrufræðibraut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331640" y="386104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8"/>
              </a:rPr>
              <a:t>Viðskipta- og </a:t>
            </a:r>
          </a:p>
          <a:p>
            <a:pPr lvl="0" algn="ctr"/>
            <a:r>
              <a:rPr lang="is-IS" dirty="0" smtClean="0">
                <a:hlinkClick r:id="rId8"/>
              </a:rPr>
              <a:t>hagfræðibraut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331640" y="458112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9"/>
              </a:rPr>
              <a:t>Íþróttaafrekssvið</a:t>
            </a:r>
            <a:endParaRPr lang="is-I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71600" y="234888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71600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71600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71600" y="41490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71600" y="48691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860032" y="155679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10" action="ppaction://hlinkfile"/>
              </a:rPr>
              <a:t>Styttri</a:t>
            </a:r>
            <a:r>
              <a:rPr lang="en-US" sz="2400" b="1" i="0" dirty="0" smtClean="0">
                <a:hlinkClick r:id="rId10" action="ppaction://hlinkfile"/>
              </a:rPr>
              <a:t> </a:t>
            </a:r>
            <a:r>
              <a:rPr lang="en-US" sz="2400" b="1" i="0" dirty="0" err="1" smtClean="0">
                <a:hlinkClick r:id="rId10" action="ppaction://hlinkfile"/>
              </a:rPr>
              <a:t>námsbrautir</a:t>
            </a:r>
            <a:endParaRPr lang="en-US" sz="2000" b="1" i="0" dirty="0"/>
          </a:p>
        </p:txBody>
      </p:sp>
      <p:sp>
        <p:nvSpPr>
          <p:cNvPr id="22" name="Rounded Rectangle 21"/>
          <p:cNvSpPr/>
          <p:nvPr/>
        </p:nvSpPr>
        <p:spPr>
          <a:xfrm>
            <a:off x="5436096" y="234888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 smtClean="0">
                <a:hlinkClick r:id="rId11"/>
              </a:rPr>
              <a:t>Framhaldsskóla</a:t>
            </a:r>
            <a:endParaRPr lang="en-US" dirty="0" smtClean="0">
              <a:hlinkClick r:id="rId11"/>
            </a:endParaRPr>
          </a:p>
          <a:p>
            <a:pPr lvl="0" algn="ctr"/>
            <a:r>
              <a:rPr lang="en-US" dirty="0" err="1" smtClean="0">
                <a:hlinkClick r:id="rId11"/>
              </a:rPr>
              <a:t>braut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436096" y="306896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 smtClean="0">
                <a:hlinkClick r:id="rId12"/>
              </a:rPr>
              <a:t>Frumkvöðlabraut</a:t>
            </a:r>
            <a:r>
              <a:rPr lang="en-US" sz="1700" dirty="0" smtClean="0">
                <a:hlinkClick r:id="rId12"/>
              </a:rPr>
              <a:t> í </a:t>
            </a:r>
            <a:r>
              <a:rPr lang="en-US" sz="1700" dirty="0" err="1" smtClean="0">
                <a:hlinkClick r:id="rId12"/>
              </a:rPr>
              <a:t>verslun</a:t>
            </a:r>
            <a:r>
              <a:rPr lang="en-US" sz="1700" dirty="0" smtClean="0">
                <a:hlinkClick r:id="rId12"/>
              </a:rPr>
              <a:t> </a:t>
            </a:r>
            <a:r>
              <a:rPr lang="en-US" sz="1700" dirty="0" err="1" smtClean="0">
                <a:hlinkClick r:id="rId12"/>
              </a:rPr>
              <a:t>og</a:t>
            </a:r>
            <a:r>
              <a:rPr lang="en-US" sz="1700" dirty="0" smtClean="0">
                <a:hlinkClick r:id="rId12"/>
              </a:rPr>
              <a:t> </a:t>
            </a:r>
            <a:r>
              <a:rPr lang="en-US" sz="1700" dirty="0" err="1" smtClean="0">
                <a:hlinkClick r:id="rId12"/>
              </a:rPr>
              <a:t>þjónustu</a:t>
            </a:r>
            <a:endParaRPr lang="en-US" sz="1700" dirty="0"/>
          </a:p>
        </p:txBody>
      </p:sp>
      <p:sp>
        <p:nvSpPr>
          <p:cNvPr id="25" name="Rounded Rectangle 24"/>
          <p:cNvSpPr/>
          <p:nvPr/>
        </p:nvSpPr>
        <p:spPr>
          <a:xfrm>
            <a:off x="5436096" y="378904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13"/>
              </a:rPr>
              <a:t>Verslunarbraut</a:t>
            </a:r>
            <a:endParaRPr lang="en-U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899592" y="551723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14"/>
              </a:rPr>
              <a:t>Starfsbraut</a:t>
            </a:r>
            <a:endParaRPr lang="en-US" sz="2000" b="1" i="0" dirty="0"/>
          </a:p>
        </p:txBody>
      </p:sp>
      <p:sp>
        <p:nvSpPr>
          <p:cNvPr id="27" name="Rounded Rectangle 26"/>
          <p:cNvSpPr/>
          <p:nvPr/>
        </p:nvSpPr>
        <p:spPr>
          <a:xfrm>
            <a:off x="4932040" y="465313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15"/>
              </a:rPr>
              <a:t>Lista</a:t>
            </a:r>
            <a:r>
              <a:rPr lang="en-US" sz="2400" b="1" i="0" dirty="0" smtClean="0">
                <a:hlinkClick r:id="rId15"/>
              </a:rPr>
              <a:t>- </a:t>
            </a:r>
            <a:r>
              <a:rPr lang="en-US" sz="2400" b="1" i="0" dirty="0" err="1" smtClean="0">
                <a:hlinkClick r:id="rId15"/>
              </a:rPr>
              <a:t>og</a:t>
            </a:r>
            <a:r>
              <a:rPr lang="en-US" sz="2400" b="1" i="0" dirty="0" smtClean="0">
                <a:hlinkClick r:id="rId15"/>
              </a:rPr>
              <a:t> </a:t>
            </a:r>
            <a:r>
              <a:rPr lang="en-US" sz="2400" b="1" i="0" dirty="0" err="1" smtClean="0">
                <a:hlinkClick r:id="rId15"/>
              </a:rPr>
              <a:t>fjölmiðlasvið</a:t>
            </a:r>
            <a:endParaRPr lang="en-US" sz="2000" b="1" i="0" dirty="0"/>
          </a:p>
        </p:txBody>
      </p:sp>
      <p:sp>
        <p:nvSpPr>
          <p:cNvPr id="28" name="Rounded Rectangle 27"/>
          <p:cNvSpPr/>
          <p:nvPr/>
        </p:nvSpPr>
        <p:spPr>
          <a:xfrm>
            <a:off x="3779912" y="566124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16"/>
              </a:rPr>
              <a:t>Margmiðlunar</a:t>
            </a:r>
          </a:p>
          <a:p>
            <a:pPr lvl="0" algn="ctr"/>
            <a:r>
              <a:rPr lang="is-IS" dirty="0" smtClean="0">
                <a:hlinkClick r:id="rId16"/>
              </a:rPr>
              <a:t>hönnun</a:t>
            </a:r>
            <a:endParaRPr lang="is-IS" dirty="0"/>
          </a:p>
        </p:txBody>
      </p:sp>
      <p:sp>
        <p:nvSpPr>
          <p:cNvPr id="29" name="Rounded Rectangle 28"/>
          <p:cNvSpPr/>
          <p:nvPr/>
        </p:nvSpPr>
        <p:spPr>
          <a:xfrm>
            <a:off x="6588224" y="566124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17"/>
              </a:rPr>
              <a:t>Leiklist</a:t>
            </a:r>
            <a:endParaRPr lang="is-I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076056" y="227687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076056" y="27089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76056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76056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2"/>
          </p:cNvCxnSpPr>
          <p:nvPr/>
        </p:nvCxnSpPr>
        <p:spPr>
          <a:xfrm flipH="1">
            <a:off x="5868144" y="537321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2"/>
          </p:cNvCxnSpPr>
          <p:nvPr/>
        </p:nvCxnSpPr>
        <p:spPr>
          <a:xfrm>
            <a:off x="6228184" y="537321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35896" y="980728"/>
            <a:ext cx="273630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50" dirty="0" smtClean="0">
                <a:hlinkClick r:id="rId18"/>
              </a:rPr>
              <a:t>Inntökuskilyrði námsbrauta</a:t>
            </a:r>
            <a:endParaRPr lang="is-IS" sz="1050" dirty="0" smtClean="0"/>
          </a:p>
          <a:p>
            <a:endParaRPr lang="is-I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is-IS" dirty="0"/>
              <a:t>      </a:t>
            </a:r>
            <a:r>
              <a:rPr lang="is-IS" sz="5400" dirty="0">
                <a:hlinkClick r:id="rId3"/>
              </a:rPr>
              <a:t>Flensborg</a:t>
            </a:r>
            <a:endParaRPr lang="is-IS" dirty="0"/>
          </a:p>
        </p:txBody>
      </p:sp>
      <p:pic>
        <p:nvPicPr>
          <p:cNvPr id="4102" name="Picture 6" descr="Flensborgarskólinn í Hafnarfirð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0"/>
            <a:ext cx="1924050" cy="752475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2987824" y="1268760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6"/>
              </a:rPr>
              <a:t>Bóknám</a:t>
            </a:r>
            <a:r>
              <a:rPr lang="en-US" sz="2400" b="1" i="0" dirty="0" smtClean="0">
                <a:hlinkClick r:id="rId6"/>
              </a:rPr>
              <a:t> </a:t>
            </a:r>
            <a:r>
              <a:rPr lang="en-US" sz="2400" b="1" i="0" dirty="0" err="1" smtClean="0">
                <a:hlinkClick r:id="rId6"/>
              </a:rPr>
              <a:t>til</a:t>
            </a:r>
            <a:r>
              <a:rPr lang="en-US" sz="2400" b="1" i="0" dirty="0" smtClean="0">
                <a:hlinkClick r:id="rId6"/>
              </a:rPr>
              <a:t> </a:t>
            </a:r>
            <a:r>
              <a:rPr lang="en-US" sz="2400" b="1" i="0" dirty="0" err="1" smtClean="0">
                <a:hlinkClick r:id="rId6"/>
              </a:rPr>
              <a:t>stúdentsprófs</a:t>
            </a:r>
            <a:endParaRPr lang="en-US" sz="2400" b="1" i="0" dirty="0"/>
          </a:p>
        </p:txBody>
      </p:sp>
      <p:sp>
        <p:nvSpPr>
          <p:cNvPr id="14" name="Rounded Rectangle 13"/>
          <p:cNvSpPr/>
          <p:nvPr/>
        </p:nvSpPr>
        <p:spPr>
          <a:xfrm>
            <a:off x="2987824" y="58772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7"/>
              </a:rPr>
              <a:t>Félagsfræði</a:t>
            </a:r>
            <a:endParaRPr lang="en-US" dirty="0" smtClean="0">
              <a:hlinkClick r:id="rId7"/>
            </a:endParaRPr>
          </a:p>
          <a:p>
            <a:pPr lvl="0" algn="ctr"/>
            <a:r>
              <a:rPr lang="en-US" dirty="0" err="1" smtClean="0">
                <a:hlinkClick r:id="rId7"/>
              </a:rPr>
              <a:t>braut</a:t>
            </a:r>
            <a:endParaRPr lang="en-US" dirty="0" smtClean="0"/>
          </a:p>
        </p:txBody>
      </p:sp>
      <p:sp>
        <p:nvSpPr>
          <p:cNvPr id="16" name="Rounded Rectangle 15"/>
          <p:cNvSpPr/>
          <p:nvPr/>
        </p:nvSpPr>
        <p:spPr>
          <a:xfrm>
            <a:off x="2987824" y="328498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8"/>
              </a:rPr>
              <a:t>Viðskipta</a:t>
            </a:r>
            <a:r>
              <a:rPr lang="en-US" dirty="0" smtClean="0">
                <a:hlinkClick r:id="rId8"/>
              </a:rPr>
              <a:t>- </a:t>
            </a:r>
            <a:r>
              <a:rPr lang="en-US" dirty="0" err="1" smtClean="0">
                <a:hlinkClick r:id="rId8"/>
              </a:rPr>
              <a:t>og</a:t>
            </a:r>
            <a:r>
              <a:rPr lang="en-US" dirty="0" smtClean="0">
                <a:hlinkClick r:id="rId8"/>
              </a:rPr>
              <a:t> </a:t>
            </a:r>
            <a:r>
              <a:rPr lang="en-US" dirty="0" err="1" smtClean="0">
                <a:hlinkClick r:id="rId8"/>
              </a:rPr>
              <a:t>hagfræðibraut</a:t>
            </a:r>
            <a:endParaRPr lang="en-US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2987824" y="414908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9"/>
              </a:rPr>
              <a:t>Málabraut</a:t>
            </a:r>
            <a:endParaRPr lang="en-US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2987824" y="5013176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0"/>
              </a:rPr>
              <a:t>Náttúrufræði</a:t>
            </a:r>
            <a:endParaRPr lang="en-US" dirty="0" smtClean="0">
              <a:hlinkClick r:id="rId10"/>
            </a:endParaRPr>
          </a:p>
          <a:p>
            <a:pPr lvl="0" algn="ctr"/>
            <a:r>
              <a:rPr lang="en-US" dirty="0" err="1" smtClean="0">
                <a:hlinkClick r:id="rId10"/>
              </a:rPr>
              <a:t>braut</a:t>
            </a:r>
            <a:endParaRPr lang="en-US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2987824" y="22768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1"/>
              </a:rPr>
              <a:t>Almenn</a:t>
            </a:r>
            <a:r>
              <a:rPr lang="en-US" dirty="0" smtClean="0">
                <a:hlinkClick r:id="rId11"/>
              </a:rPr>
              <a:t> </a:t>
            </a:r>
            <a:r>
              <a:rPr lang="en-US" dirty="0" err="1" smtClean="0">
                <a:hlinkClick r:id="rId11"/>
              </a:rPr>
              <a:t>námsbraut</a:t>
            </a:r>
            <a:r>
              <a:rPr lang="en-US" dirty="0" smtClean="0">
                <a:hlinkClick r:id="rId11"/>
              </a:rPr>
              <a:t> </a:t>
            </a:r>
            <a:endParaRPr lang="is-IS" dirty="0"/>
          </a:p>
        </p:txBody>
      </p:sp>
      <p:sp>
        <p:nvSpPr>
          <p:cNvPr id="20" name="Rounded Rectangle 19"/>
          <p:cNvSpPr/>
          <p:nvPr/>
        </p:nvSpPr>
        <p:spPr>
          <a:xfrm>
            <a:off x="1115616" y="371703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12"/>
              </a:rPr>
              <a:t>Íþróttasvið</a:t>
            </a:r>
            <a:endParaRPr lang="is-IS" dirty="0"/>
          </a:p>
        </p:txBody>
      </p:sp>
      <p:sp>
        <p:nvSpPr>
          <p:cNvPr id="21" name="Rounded Rectangle 20"/>
          <p:cNvSpPr/>
          <p:nvPr/>
        </p:nvSpPr>
        <p:spPr>
          <a:xfrm>
            <a:off x="1115616" y="4653136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 smtClean="0">
              <a:hlinkClick r:id="rId13"/>
            </a:endParaRPr>
          </a:p>
          <a:p>
            <a:pPr lvl="0" algn="ctr"/>
            <a:r>
              <a:rPr lang="en-US" dirty="0" err="1" smtClean="0">
                <a:hlinkClick r:id="rId13"/>
              </a:rPr>
              <a:t>Íþróttaafrekssvið</a:t>
            </a:r>
            <a:endParaRPr lang="is-IS" dirty="0" smtClean="0"/>
          </a:p>
          <a:p>
            <a:pPr lvl="0" algn="ctr"/>
            <a:endParaRPr lang="en-US" dirty="0" smtClean="0"/>
          </a:p>
        </p:txBody>
      </p:sp>
      <p:sp>
        <p:nvSpPr>
          <p:cNvPr id="22" name="Rounded Rectangle 21"/>
          <p:cNvSpPr/>
          <p:nvPr/>
        </p:nvSpPr>
        <p:spPr>
          <a:xfrm>
            <a:off x="1115616" y="5589240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4"/>
              </a:rPr>
              <a:t>Listnámssvið</a:t>
            </a:r>
            <a:endParaRPr lang="en-US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5868144" y="234888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4"/>
              </a:rPr>
              <a:t>Viðskiptabraut</a:t>
            </a:r>
            <a:r>
              <a:rPr lang="en-US" dirty="0" smtClean="0">
                <a:hlinkClick r:id="rId14"/>
              </a:rPr>
              <a:t> </a:t>
            </a:r>
            <a:r>
              <a:rPr lang="en-US" dirty="0" smtClean="0">
                <a:hlinkClick r:id="rId15"/>
              </a:rPr>
              <a:t>–</a:t>
            </a:r>
            <a:r>
              <a:rPr lang="en-US" dirty="0" smtClean="0">
                <a:hlinkClick r:id="rId14"/>
              </a:rPr>
              <a:t> </a:t>
            </a:r>
            <a:r>
              <a:rPr lang="en-US" dirty="0" err="1" smtClean="0">
                <a:hlinkClick r:id="rId14"/>
              </a:rPr>
              <a:t>starfsnám</a:t>
            </a:r>
            <a:r>
              <a:rPr lang="en-US" dirty="0" smtClean="0"/>
              <a:t>  </a:t>
            </a:r>
          </a:p>
          <a:p>
            <a:pPr lvl="0" algn="ctr"/>
            <a:r>
              <a:rPr lang="en-US" sz="1200" dirty="0" err="1" smtClean="0">
                <a:solidFill>
                  <a:schemeClr val="tx2"/>
                </a:solidFill>
                <a:hlinkClick r:id="rId15"/>
              </a:rPr>
              <a:t>T</a:t>
            </a:r>
            <a:r>
              <a:rPr lang="en-US" sz="1200" dirty="0" err="1" smtClean="0">
                <a:solidFill>
                  <a:schemeClr val="tx2"/>
                </a:solidFill>
              </a:rPr>
              <a:t>veggja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ára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námsbraut</a:t>
            </a:r>
            <a:endParaRPr lang="en-US" sz="1200" dirty="0" smtClean="0">
              <a:solidFill>
                <a:schemeClr val="tx2"/>
              </a:solidFill>
              <a:hlinkClick r:id="rId15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68144" y="335699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4"/>
              </a:rPr>
              <a:t>Viðbótarnám</a:t>
            </a:r>
            <a:r>
              <a:rPr lang="en-US" dirty="0" smtClean="0">
                <a:hlinkClick r:id="rId14"/>
              </a:rPr>
              <a:t> </a:t>
            </a:r>
            <a:r>
              <a:rPr lang="en-US" dirty="0" err="1" smtClean="0">
                <a:hlinkClick r:id="rId14"/>
              </a:rPr>
              <a:t>til</a:t>
            </a:r>
            <a:r>
              <a:rPr lang="en-US" dirty="0" smtClean="0">
                <a:hlinkClick r:id="rId14"/>
              </a:rPr>
              <a:t> </a:t>
            </a:r>
            <a:r>
              <a:rPr lang="en-US" dirty="0" err="1" smtClean="0">
                <a:hlinkClick r:id="rId14"/>
              </a:rPr>
              <a:t>stúdentsprófs</a:t>
            </a:r>
            <a:endParaRPr lang="en-US" dirty="0" smtClean="0">
              <a:hlinkClick r:id="rId15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004048" y="2132856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860032" y="26369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860032" y="364502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860032" y="450912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4860032" y="544522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860032" y="62373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6" idx="1"/>
          </p:cNvCxnSpPr>
          <p:nvPr/>
        </p:nvCxnSpPr>
        <p:spPr>
          <a:xfrm flipH="1">
            <a:off x="2843808" y="3681028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4" idx="1"/>
          </p:cNvCxnSpPr>
          <p:nvPr/>
        </p:nvCxnSpPr>
        <p:spPr>
          <a:xfrm flipH="1" flipV="1">
            <a:off x="2843808" y="6237312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1"/>
          </p:cNvCxnSpPr>
          <p:nvPr/>
        </p:nvCxnSpPr>
        <p:spPr>
          <a:xfrm flipH="1" flipV="1">
            <a:off x="2843808" y="5373216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843808" y="4581128"/>
            <a:ext cx="1440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843808" y="3717032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2627784" y="4365104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2627784" y="4941168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21" idx="3"/>
          </p:cNvCxnSpPr>
          <p:nvPr/>
        </p:nvCxnSpPr>
        <p:spPr>
          <a:xfrm flipH="1">
            <a:off x="2627784" y="4941168"/>
            <a:ext cx="21602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72200" y="764704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50" dirty="0" smtClean="0">
                <a:hlinkClick r:id="rId14"/>
              </a:rPr>
              <a:t>Inntökuskilyrði námsbrauta</a:t>
            </a:r>
            <a:endParaRPr lang="is-I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8215370" cy="107157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     </a:t>
            </a:r>
            <a:r>
              <a:rPr lang="en-US" dirty="0" err="1" smtClean="0">
                <a:hlinkClick r:id="rId4"/>
              </a:rPr>
              <a:t>Fjölbrautaskólinn</a:t>
            </a:r>
            <a:r>
              <a:rPr lang="en-US" dirty="0" smtClean="0">
                <a:hlinkClick r:id="rId4"/>
              </a:rPr>
              <a:t> í </a:t>
            </a:r>
            <a:r>
              <a:rPr lang="en-US" dirty="0" err="1" smtClean="0">
                <a:hlinkClick r:id="rId4"/>
              </a:rPr>
              <a:t>Breiðholti</a:t>
            </a:r>
            <a:r>
              <a:rPr lang="en-US" dirty="0" smtClean="0">
                <a:hlinkClick r:id="rId4"/>
              </a:rPr>
              <a:t>  </a:t>
            </a:r>
            <a:endParaRPr lang="en-US" dirty="0"/>
          </a:p>
        </p:txBody>
      </p:sp>
      <p:pic>
        <p:nvPicPr>
          <p:cNvPr id="9" name="Picture 5" descr="fb-red-log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57166"/>
            <a:ext cx="1582738" cy="97155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395536" y="1484784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i="0" dirty="0" err="1" smtClean="0">
                <a:hlinkClick r:id="rId7"/>
              </a:rPr>
              <a:t>Bóknám</a:t>
            </a:r>
            <a:endParaRPr lang="en-US" sz="2800" b="1" i="0" dirty="0"/>
          </a:p>
        </p:txBody>
      </p:sp>
      <p:sp>
        <p:nvSpPr>
          <p:cNvPr id="13" name="Rounded Rectangle 12"/>
          <p:cNvSpPr/>
          <p:nvPr/>
        </p:nvSpPr>
        <p:spPr>
          <a:xfrm>
            <a:off x="971600" y="227687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dirty="0" err="1" smtClean="0">
                <a:hlinkClick r:id="rId8"/>
              </a:rPr>
              <a:t>Almennt</a:t>
            </a:r>
            <a:r>
              <a:rPr lang="en-US" sz="1600" dirty="0" smtClean="0">
                <a:hlinkClick r:id="rId8"/>
              </a:rPr>
              <a:t> </a:t>
            </a:r>
            <a:r>
              <a:rPr lang="en-US" sz="1600" dirty="0" err="1" smtClean="0">
                <a:hlinkClick r:id="rId8"/>
              </a:rPr>
              <a:t>nám</a:t>
            </a:r>
            <a:r>
              <a:rPr lang="en-US" sz="1600" dirty="0" smtClean="0">
                <a:hlinkClick r:id="rId8"/>
              </a:rPr>
              <a:t> </a:t>
            </a:r>
            <a:r>
              <a:rPr lang="en-US" sz="1200" dirty="0" err="1" smtClean="0">
                <a:hlinkClick r:id="rId8"/>
              </a:rPr>
              <a:t>framhaldsskólapróf</a:t>
            </a:r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971600" y="292494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9"/>
              </a:rPr>
              <a:t>Félagsfræðabraut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971600" y="3573016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0"/>
              </a:rPr>
              <a:t>Íþróttabraut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971600" y="422108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 smtClean="0">
                <a:hlinkClick r:id="rId11"/>
              </a:rPr>
              <a:t>Málabraut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71600" y="486916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12"/>
              </a:rPr>
              <a:t>Náttúrufræði</a:t>
            </a:r>
            <a:r>
              <a:rPr lang="en-US" dirty="0" err="1" smtClean="0">
                <a:hlinkClick r:id="rId12"/>
              </a:rPr>
              <a:t>braut</a:t>
            </a:r>
            <a:endParaRPr lang="en-US" dirty="0" smtClean="0"/>
          </a:p>
        </p:txBody>
      </p:sp>
      <p:sp>
        <p:nvSpPr>
          <p:cNvPr id="28" name="Rounded Rectangle 27"/>
          <p:cNvSpPr/>
          <p:nvPr/>
        </p:nvSpPr>
        <p:spPr>
          <a:xfrm>
            <a:off x="971600" y="551723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7"/>
              </a:rPr>
              <a:t>Tölvubraut</a:t>
            </a:r>
            <a:endParaRPr lang="is-IS" dirty="0"/>
          </a:p>
        </p:txBody>
      </p:sp>
      <p:sp>
        <p:nvSpPr>
          <p:cNvPr id="30" name="Rounded Rectangle 29"/>
          <p:cNvSpPr/>
          <p:nvPr/>
        </p:nvSpPr>
        <p:spPr>
          <a:xfrm>
            <a:off x="5292080" y="1484784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i="0" dirty="0" err="1" smtClean="0">
                <a:hlinkClick r:id="rId4"/>
              </a:rPr>
              <a:t>Starfsmennta</a:t>
            </a:r>
            <a:endParaRPr lang="en-US" sz="2400" b="1" i="0" dirty="0" smtClean="0">
              <a:hlinkClick r:id="rId4"/>
            </a:endParaRPr>
          </a:p>
          <a:p>
            <a:pPr lvl="0" algn="ctr"/>
            <a:r>
              <a:rPr lang="en-US" sz="2400" b="1" i="0" dirty="0" err="1" smtClean="0">
                <a:hlinkClick r:id="rId4"/>
              </a:rPr>
              <a:t>brautir</a:t>
            </a:r>
            <a:endParaRPr lang="en-US" sz="2400" b="1" i="0" dirty="0"/>
          </a:p>
        </p:txBody>
      </p:sp>
      <p:sp>
        <p:nvSpPr>
          <p:cNvPr id="31" name="Rounded Rectangle 30"/>
          <p:cNvSpPr/>
          <p:nvPr/>
        </p:nvSpPr>
        <p:spPr>
          <a:xfrm>
            <a:off x="3347864" y="414908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3"/>
              </a:rPr>
              <a:t>Innflytjenda</a:t>
            </a:r>
            <a:endParaRPr lang="en-US" dirty="0" smtClean="0">
              <a:hlinkClick r:id="rId13"/>
            </a:endParaRPr>
          </a:p>
          <a:p>
            <a:pPr lvl="0" algn="ctr"/>
            <a:r>
              <a:rPr lang="en-US" dirty="0" err="1" smtClean="0">
                <a:hlinkClick r:id="rId13"/>
              </a:rPr>
              <a:t>braut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347864" y="501317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hlinkClick r:id="rId14"/>
            </a:endParaRPr>
          </a:p>
          <a:p>
            <a:pPr algn="ctr"/>
            <a:r>
              <a:rPr lang="en-US" dirty="0" err="1" smtClean="0">
                <a:hlinkClick r:id="rId14"/>
              </a:rPr>
              <a:t>Starfsbraut</a:t>
            </a:r>
            <a:endParaRPr lang="en-US" dirty="0" smtClean="0"/>
          </a:p>
          <a:p>
            <a:pPr lvl="0"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940152" y="234888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15"/>
              </a:rPr>
              <a:t>Grunnnám</a:t>
            </a:r>
            <a:r>
              <a:rPr lang="en-US" sz="1600" dirty="0" smtClean="0">
                <a:hlinkClick r:id="rId15"/>
              </a:rPr>
              <a:t> </a:t>
            </a:r>
            <a:r>
              <a:rPr lang="en-US" sz="1400" dirty="0" err="1" smtClean="0">
                <a:hlinkClick r:id="rId15"/>
              </a:rPr>
              <a:t>byggingagreina</a:t>
            </a:r>
            <a:endParaRPr lang="en-US" sz="1600" dirty="0"/>
          </a:p>
        </p:txBody>
      </p:sp>
      <p:sp>
        <p:nvSpPr>
          <p:cNvPr id="34" name="Rounded Rectangle 33"/>
          <p:cNvSpPr/>
          <p:nvPr/>
        </p:nvSpPr>
        <p:spPr>
          <a:xfrm>
            <a:off x="5940152" y="3212976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6"/>
              </a:rPr>
              <a:t>Snyrtibraut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940152" y="407707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7"/>
              </a:rPr>
              <a:t>Sjúkraliða</a:t>
            </a:r>
            <a:endParaRPr lang="en-US" dirty="0" smtClean="0">
              <a:hlinkClick r:id="rId17"/>
            </a:endParaRPr>
          </a:p>
          <a:p>
            <a:pPr lvl="0" algn="ctr"/>
            <a:r>
              <a:rPr lang="en-US" dirty="0" err="1" smtClean="0">
                <a:hlinkClick r:id="rId17"/>
              </a:rPr>
              <a:t>braut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5940152" y="486916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8"/>
              </a:rPr>
              <a:t>Grunndeild</a:t>
            </a:r>
            <a:r>
              <a:rPr lang="en-US" dirty="0" smtClean="0">
                <a:hlinkClick r:id="rId18"/>
              </a:rPr>
              <a:t> </a:t>
            </a:r>
            <a:r>
              <a:rPr lang="en-US" dirty="0" err="1" smtClean="0">
                <a:hlinkClick r:id="rId18"/>
              </a:rPr>
              <a:t>rafiðna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524328" y="234888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 smtClean="0">
              <a:hlinkClick r:id="rId19"/>
            </a:endParaRPr>
          </a:p>
          <a:p>
            <a:pPr lvl="0" algn="ctr"/>
            <a:r>
              <a:rPr lang="en-US" sz="1600" dirty="0" err="1" smtClean="0">
                <a:hlinkClick r:id="rId19"/>
              </a:rPr>
              <a:t>Húsasmíða</a:t>
            </a:r>
            <a:endParaRPr lang="en-US" sz="1600" dirty="0" smtClean="0">
              <a:hlinkClick r:id="rId19"/>
            </a:endParaRPr>
          </a:p>
          <a:p>
            <a:pPr lvl="0" algn="ctr"/>
            <a:r>
              <a:rPr lang="en-US" sz="1600" dirty="0" err="1" smtClean="0">
                <a:hlinkClick r:id="rId19"/>
              </a:rPr>
              <a:t>braut</a:t>
            </a:r>
            <a:endParaRPr lang="en-US" sz="1600" dirty="0" smtClean="0"/>
          </a:p>
          <a:p>
            <a:pPr lvl="0"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7524328" y="486916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20"/>
              </a:rPr>
              <a:t>Rafvirkjun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3347864" y="5877272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hlinkClick r:id="rId14"/>
            </a:endParaRPr>
          </a:p>
          <a:p>
            <a:pPr lvl="0" algn="ctr"/>
            <a:r>
              <a:rPr lang="en-US" sz="1600" dirty="0" err="1" smtClean="0">
                <a:hlinkClick r:id="rId21"/>
              </a:rPr>
              <a:t>Viðbótarnám</a:t>
            </a:r>
            <a:r>
              <a:rPr lang="en-US" sz="1600" dirty="0" smtClean="0">
                <a:hlinkClick r:id="rId21"/>
              </a:rPr>
              <a:t> </a:t>
            </a:r>
            <a:r>
              <a:rPr lang="en-US" sz="1600" dirty="0" err="1" smtClean="0">
                <a:hlinkClick r:id="rId21"/>
              </a:rPr>
              <a:t>til</a:t>
            </a:r>
            <a:r>
              <a:rPr lang="en-US" sz="1600" dirty="0" smtClean="0">
                <a:hlinkClick r:id="rId21"/>
              </a:rPr>
              <a:t> </a:t>
            </a:r>
            <a:r>
              <a:rPr lang="en-US" sz="1600" dirty="0" err="1" smtClean="0">
                <a:hlinkClick r:id="rId21"/>
              </a:rPr>
              <a:t>stúdentsprófs</a:t>
            </a:r>
            <a:endParaRPr lang="en-US" sz="1600" dirty="0" smtClean="0"/>
          </a:p>
          <a:p>
            <a:pPr lvl="0"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5580112" y="220486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3" idx="3"/>
            <a:endCxn id="38" idx="1"/>
          </p:cNvCxnSpPr>
          <p:nvPr/>
        </p:nvCxnSpPr>
        <p:spPr>
          <a:xfrm>
            <a:off x="7380312" y="263691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6" idx="3"/>
            <a:endCxn id="40" idx="1"/>
          </p:cNvCxnSpPr>
          <p:nvPr/>
        </p:nvCxnSpPr>
        <p:spPr>
          <a:xfrm>
            <a:off x="7380312" y="515719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19872" y="112474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50" dirty="0" smtClean="0">
                <a:hlinkClick r:id="rId22"/>
              </a:rPr>
              <a:t>Inntökuskilyrði námsbrauta</a:t>
            </a:r>
            <a:endParaRPr lang="is-IS" sz="105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11560" y="2204864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11560" y="25649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11560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11560" y="38610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11560" y="51571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11560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580112" y="26369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63960" y="27173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580112" y="35010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580112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580112" y="51571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915816" y="1484784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i="0" dirty="0" err="1" smtClean="0">
                <a:hlinkClick r:id="rId7"/>
              </a:rPr>
              <a:t>Listnám</a:t>
            </a:r>
            <a:endParaRPr lang="en-US" sz="2800" b="1" i="0" dirty="0"/>
          </a:p>
        </p:txBody>
      </p:sp>
      <p:sp>
        <p:nvSpPr>
          <p:cNvPr id="71" name="Rounded Rectangle 70"/>
          <p:cNvSpPr/>
          <p:nvPr/>
        </p:nvSpPr>
        <p:spPr>
          <a:xfrm>
            <a:off x="3491880" y="234888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23"/>
              </a:rPr>
              <a:t>Myndlistar</a:t>
            </a:r>
            <a:r>
              <a:rPr lang="en-US" sz="1600" dirty="0" smtClean="0">
                <a:hlinkClick r:id="rId23"/>
              </a:rPr>
              <a:t> </a:t>
            </a:r>
            <a:r>
              <a:rPr lang="en-US" sz="1600" dirty="0" err="1" smtClean="0">
                <a:hlinkClick r:id="rId23"/>
              </a:rPr>
              <a:t>kjörsvið</a:t>
            </a:r>
            <a:endParaRPr lang="en-US" sz="1600" dirty="0"/>
          </a:p>
        </p:txBody>
      </p:sp>
      <p:sp>
        <p:nvSpPr>
          <p:cNvPr id="72" name="Rounded Rectangle 71"/>
          <p:cNvSpPr/>
          <p:nvPr/>
        </p:nvSpPr>
        <p:spPr>
          <a:xfrm>
            <a:off x="3491880" y="314096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smtClean="0">
                <a:hlinkClick r:id="rId24"/>
              </a:rPr>
              <a:t>Fata- </a:t>
            </a:r>
            <a:r>
              <a:rPr lang="en-US" sz="1600" dirty="0" err="1" smtClean="0">
                <a:hlinkClick r:id="rId24"/>
              </a:rPr>
              <a:t>og</a:t>
            </a:r>
            <a:r>
              <a:rPr lang="en-US" sz="1600" dirty="0" smtClean="0">
                <a:hlinkClick r:id="rId24"/>
              </a:rPr>
              <a:t> </a:t>
            </a:r>
            <a:r>
              <a:rPr lang="en-US" sz="1600" dirty="0" err="1" smtClean="0">
                <a:hlinkClick r:id="rId24"/>
              </a:rPr>
              <a:t>textíl</a:t>
            </a:r>
            <a:r>
              <a:rPr lang="en-US" sz="1600" dirty="0" smtClean="0">
                <a:hlinkClick r:id="rId24"/>
              </a:rPr>
              <a:t> </a:t>
            </a:r>
            <a:r>
              <a:rPr lang="en-US" sz="1600" dirty="0" err="1" smtClean="0">
                <a:hlinkClick r:id="rId24"/>
              </a:rPr>
              <a:t>kjörsvið</a:t>
            </a:r>
            <a:endParaRPr lang="en-US" sz="16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3131840" y="22048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131840" y="26369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131840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53745</TotalTime>
  <Words>1997</Words>
  <Application>Microsoft Office PowerPoint</Application>
  <PresentationFormat>On-screen Show (4:3)</PresentationFormat>
  <Paragraphs>957</Paragraphs>
  <Slides>69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Kynning á námsframboði og framhaldsskólum fyrir 10. bekk</vt:lpstr>
      <vt:lpstr>Almennt menntaskólanám  -áfangakerfi-</vt:lpstr>
      <vt:lpstr>Almennt menntaskólanám -bekkjakerfi-</vt:lpstr>
      <vt:lpstr> Skólar sem bjóða upp á starfsmenntun </vt:lpstr>
      <vt:lpstr>Höfuðborgarsvæðið</vt:lpstr>
      <vt:lpstr>Borgarholtsskóli </vt:lpstr>
      <vt:lpstr>Borgarholtsskóli</vt:lpstr>
      <vt:lpstr>      Flensborg</vt:lpstr>
      <vt:lpstr>     Fjölbrautaskólinn í Breiðholti  </vt:lpstr>
      <vt:lpstr> Fjölbrautaskólinn í Mosfellsbæ</vt:lpstr>
      <vt:lpstr>Fjölbrautaskólinn í Garðabæ</vt:lpstr>
      <vt:lpstr>         Fjölbrautaskólinn við Ármúla</vt:lpstr>
      <vt:lpstr>Fjölsmiðjan</vt:lpstr>
      <vt:lpstr>Ýmsar deildir Fjölsmiðjunnar</vt:lpstr>
      <vt:lpstr>         Kvennaskólinn í Reykjavík</vt:lpstr>
      <vt:lpstr>          Hússtjórnarskólinn í  Reykjavík</vt:lpstr>
      <vt:lpstr>Iðnskólinn í Hafnarfirði</vt:lpstr>
      <vt:lpstr>Iðnskólinn í Hafnarfirði</vt:lpstr>
      <vt:lpstr>Menntaskólinn í Kópavogi</vt:lpstr>
      <vt:lpstr>          Menntaskólinn í Reykjavík</vt:lpstr>
      <vt:lpstr>       Menntaskólinn við Hamrahlíð</vt:lpstr>
      <vt:lpstr>    Menntaskólinn við Sund</vt:lpstr>
      <vt:lpstr>Myndlistaskólinn í Reykjavík</vt:lpstr>
      <vt:lpstr>Tækniskólinn - kynning á skólanum</vt:lpstr>
      <vt:lpstr>Tækniskólinn</vt:lpstr>
      <vt:lpstr>Tækniskólinn</vt:lpstr>
      <vt:lpstr>Tækniskólinn</vt:lpstr>
      <vt:lpstr>Tækniskólinn</vt:lpstr>
      <vt:lpstr>Tækniskólinn</vt:lpstr>
      <vt:lpstr>Verzlunarskóli Íslands - kynning</vt:lpstr>
      <vt:lpstr>Reykjanes</vt:lpstr>
      <vt:lpstr>Fjölbrautaskóli Suðurnesja</vt:lpstr>
      <vt:lpstr>Fjölbrautaskóli Suðurnesja</vt:lpstr>
      <vt:lpstr>Fjölbrautaskóli Suðurnesja</vt:lpstr>
      <vt:lpstr>Fisktækniskóli Íslands</vt:lpstr>
      <vt:lpstr>Vesturland</vt:lpstr>
      <vt:lpstr>Fjölbrautaskóli Snæfellinga</vt:lpstr>
      <vt:lpstr>Fjölbrautaskóli Vesturlands</vt:lpstr>
      <vt:lpstr>Fjölbrautaskóli Vesturlands</vt:lpstr>
      <vt:lpstr>Fjölbrautaskóli Vesturlands</vt:lpstr>
      <vt:lpstr>Landbúnaðarháskóli Íslands*</vt:lpstr>
      <vt:lpstr>Menntaskóli Borgarfjarðar</vt:lpstr>
      <vt:lpstr>Vestfirðir</vt:lpstr>
      <vt:lpstr>Menntaskólinn á Ísafirði </vt:lpstr>
      <vt:lpstr>Norðurland</vt:lpstr>
      <vt:lpstr>Fjölbrautaskóli Norðurlands vestra </vt:lpstr>
      <vt:lpstr>Fjölbrautaskóli Norðurlands vestra</vt:lpstr>
      <vt:lpstr>Framhaldsskólinn á Húsavík</vt:lpstr>
      <vt:lpstr>Framhaldsskólinn á Laugum </vt:lpstr>
      <vt:lpstr>Menntaskólinn á Akureyri</vt:lpstr>
      <vt:lpstr>Menntaskólinn á Tröllaskaga </vt:lpstr>
      <vt:lpstr>Myndlistaskólinn á Akureyri</vt:lpstr>
      <vt:lpstr>Verkmenntaskólinn á Akureyri </vt:lpstr>
      <vt:lpstr>Verkmenntaskólinn á Akureyri</vt:lpstr>
      <vt:lpstr>Verkmenntaskólinn á Akureyri</vt:lpstr>
      <vt:lpstr>Verkmenntaskólinn á Akureyri</vt:lpstr>
      <vt:lpstr>Austurland</vt:lpstr>
      <vt:lpstr>Framhaldsskólinn í Austur-Skaftafellssýslu </vt:lpstr>
      <vt:lpstr>Hússtjórnarskólinn á Hallormsstað </vt:lpstr>
      <vt:lpstr>Menntaskólinn á Egilsstöðum</vt:lpstr>
      <vt:lpstr>Verkmenntaskóli Austurlands </vt:lpstr>
      <vt:lpstr>Verkmenntaskóli Austurlands</vt:lpstr>
      <vt:lpstr>Suðurland</vt:lpstr>
      <vt:lpstr>Fjölbrautaskóli Suðurlands </vt:lpstr>
      <vt:lpstr>Fjölbrautaskóli Suðurlands</vt:lpstr>
      <vt:lpstr>Framhaldsskólinn í Vestmannaeyjum</vt:lpstr>
      <vt:lpstr>Slide 67</vt:lpstr>
      <vt:lpstr>Menntaskólinn að Laugarvatni </vt:lpstr>
      <vt:lpstr>Vefsíður</vt:lpstr>
    </vt:vector>
  </TitlesOfParts>
  <Company>Kópavogsbær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Fjölbrautaskólinn í Garðabæ</dc:title>
  <dc:creator>asth</dc:creator>
  <cp:lastModifiedBy>Owner</cp:lastModifiedBy>
  <cp:revision>2085</cp:revision>
  <dcterms:created xsi:type="dcterms:W3CDTF">2006-10-25T14:06:04Z</dcterms:created>
  <dcterms:modified xsi:type="dcterms:W3CDTF">2014-01-03T12:07:09Z</dcterms:modified>
</cp:coreProperties>
</file>